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tif" ContentType="image/tif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56" r:id="rId2"/>
  </p:sldIdLst>
  <p:sldSz cx="32918400" cy="40233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407"/>
    <p:restoredTop sz="86382"/>
  </p:normalViewPr>
  <p:slideViewPr>
    <p:cSldViewPr snapToGrid="0" snapToObjects="1">
      <p:cViewPr>
        <p:scale>
          <a:sx n="43" d="100"/>
          <a:sy n="43" d="100"/>
        </p:scale>
        <p:origin x="1416" y="-454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2.png>
</file>

<file path=ppt/media/image2.tif>
</file>

<file path=ppt/media/image3.jpg>
</file>

<file path=ppt/media/image4.png>
</file>

<file path=ppt/media/image5.png>
</file>

<file path=ppt/media/image50.png>
</file>

<file path=ppt/media/image6.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C760D9-38B8-5947-A055-238587724230}" type="datetimeFigureOut">
              <a:rPr lang="en-US" smtClean="0"/>
              <a:t>8/22/18</a:t>
            </a:fld>
            <a:endParaRPr lang="en-US"/>
          </a:p>
        </p:txBody>
      </p:sp>
      <p:sp>
        <p:nvSpPr>
          <p:cNvPr id="4" name="Slide Image Placeholder 3"/>
          <p:cNvSpPr>
            <a:spLocks noGrp="1" noRot="1" noChangeAspect="1"/>
          </p:cNvSpPr>
          <p:nvPr>
            <p:ph type="sldImg" idx="2"/>
          </p:nvPr>
        </p:nvSpPr>
        <p:spPr>
          <a:xfrm>
            <a:off x="2166938" y="1143000"/>
            <a:ext cx="2524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37559F-8481-754F-9C24-151058BEA6CF}" type="slidenum">
              <a:rPr lang="en-US" smtClean="0"/>
              <a:t>‹#›</a:t>
            </a:fld>
            <a:endParaRPr lang="en-US"/>
          </a:p>
        </p:txBody>
      </p:sp>
    </p:spTree>
    <p:extLst>
      <p:ext uri="{BB962C8B-B14F-4D97-AF65-F5344CB8AC3E}">
        <p14:creationId xmlns:p14="http://schemas.microsoft.com/office/powerpoint/2010/main" val="775787443"/>
      </p:ext>
    </p:extLst>
  </p:cSld>
  <p:clrMap bg1="lt1" tx1="dk1" bg2="lt2" tx2="dk2" accent1="accent1" accent2="accent2" accent3="accent3" accent4="accent4" accent5="accent5" accent6="accent6" hlink="hlink" folHlink="folHlink"/>
  <p:notesStyle>
    <a:lvl1pPr marL="0" algn="l" defTabSz="3423514" rtl="0" eaLnBrk="1" latinLnBrk="0" hangingPunct="1">
      <a:defRPr sz="4493" kern="1200">
        <a:solidFill>
          <a:schemeClr val="tx1"/>
        </a:solidFill>
        <a:latin typeface="+mn-lt"/>
        <a:ea typeface="+mn-ea"/>
        <a:cs typeface="+mn-cs"/>
      </a:defRPr>
    </a:lvl1pPr>
    <a:lvl2pPr marL="1711757" algn="l" defTabSz="3423514" rtl="0" eaLnBrk="1" latinLnBrk="0" hangingPunct="1">
      <a:defRPr sz="4493" kern="1200">
        <a:solidFill>
          <a:schemeClr val="tx1"/>
        </a:solidFill>
        <a:latin typeface="+mn-lt"/>
        <a:ea typeface="+mn-ea"/>
        <a:cs typeface="+mn-cs"/>
      </a:defRPr>
    </a:lvl2pPr>
    <a:lvl3pPr marL="3423514" algn="l" defTabSz="3423514" rtl="0" eaLnBrk="1" latinLnBrk="0" hangingPunct="1">
      <a:defRPr sz="4493" kern="1200">
        <a:solidFill>
          <a:schemeClr val="tx1"/>
        </a:solidFill>
        <a:latin typeface="+mn-lt"/>
        <a:ea typeface="+mn-ea"/>
        <a:cs typeface="+mn-cs"/>
      </a:defRPr>
    </a:lvl3pPr>
    <a:lvl4pPr marL="5135270" algn="l" defTabSz="3423514" rtl="0" eaLnBrk="1" latinLnBrk="0" hangingPunct="1">
      <a:defRPr sz="4493" kern="1200">
        <a:solidFill>
          <a:schemeClr val="tx1"/>
        </a:solidFill>
        <a:latin typeface="+mn-lt"/>
        <a:ea typeface="+mn-ea"/>
        <a:cs typeface="+mn-cs"/>
      </a:defRPr>
    </a:lvl4pPr>
    <a:lvl5pPr marL="6847027" algn="l" defTabSz="3423514" rtl="0" eaLnBrk="1" latinLnBrk="0" hangingPunct="1">
      <a:defRPr sz="4493" kern="1200">
        <a:solidFill>
          <a:schemeClr val="tx1"/>
        </a:solidFill>
        <a:latin typeface="+mn-lt"/>
        <a:ea typeface="+mn-ea"/>
        <a:cs typeface="+mn-cs"/>
      </a:defRPr>
    </a:lvl5pPr>
    <a:lvl6pPr marL="8558784" algn="l" defTabSz="3423514" rtl="0" eaLnBrk="1" latinLnBrk="0" hangingPunct="1">
      <a:defRPr sz="4493" kern="1200">
        <a:solidFill>
          <a:schemeClr val="tx1"/>
        </a:solidFill>
        <a:latin typeface="+mn-lt"/>
        <a:ea typeface="+mn-ea"/>
        <a:cs typeface="+mn-cs"/>
      </a:defRPr>
    </a:lvl6pPr>
    <a:lvl7pPr marL="10270541" algn="l" defTabSz="3423514" rtl="0" eaLnBrk="1" latinLnBrk="0" hangingPunct="1">
      <a:defRPr sz="4493" kern="1200">
        <a:solidFill>
          <a:schemeClr val="tx1"/>
        </a:solidFill>
        <a:latin typeface="+mn-lt"/>
        <a:ea typeface="+mn-ea"/>
        <a:cs typeface="+mn-cs"/>
      </a:defRPr>
    </a:lvl7pPr>
    <a:lvl8pPr marL="11982298" algn="l" defTabSz="3423514" rtl="0" eaLnBrk="1" latinLnBrk="0" hangingPunct="1">
      <a:defRPr sz="4493" kern="1200">
        <a:solidFill>
          <a:schemeClr val="tx1"/>
        </a:solidFill>
        <a:latin typeface="+mn-lt"/>
        <a:ea typeface="+mn-ea"/>
        <a:cs typeface="+mn-cs"/>
      </a:defRPr>
    </a:lvl8pPr>
    <a:lvl9pPr marL="13694054" algn="l" defTabSz="3423514" rtl="0" eaLnBrk="1" latinLnBrk="0" hangingPunct="1">
      <a:defRPr sz="449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584530"/>
            <a:ext cx="27980640" cy="14007253"/>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1131956"/>
            <a:ext cx="24688800" cy="9713804"/>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761831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25998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142067"/>
            <a:ext cx="7098030" cy="340961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142067"/>
            <a:ext cx="20882610" cy="3409611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112682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216910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030472"/>
            <a:ext cx="28392120" cy="1673605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6924858"/>
            <a:ext cx="28392120" cy="88010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40062DE-5160-8B40-9D13-79A96AE8446C}" type="datetimeFigureOut">
              <a:rPr lang="en-US" smtClean="0"/>
              <a:t>8/22/18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84539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0062DE-5160-8B40-9D13-79A96AE8446C}" type="datetimeFigureOut">
              <a:rPr lang="en-US" smtClean="0"/>
              <a:t>8/22/18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92650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142076"/>
            <a:ext cx="28392120" cy="7776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9862823"/>
            <a:ext cx="13926024"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4696440"/>
            <a:ext cx="13926024"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9862823"/>
            <a:ext cx="13994608"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4696440"/>
            <a:ext cx="13994608"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0062DE-5160-8B40-9D13-79A96AE8446C}" type="datetimeFigureOut">
              <a:rPr lang="en-US" smtClean="0"/>
              <a:t>8/22/18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255843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0062DE-5160-8B40-9D13-79A96AE8446C}" type="datetimeFigureOut">
              <a:rPr lang="en-US" smtClean="0"/>
              <a:t>8/22/18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627045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0062DE-5160-8B40-9D13-79A96AE8446C}" type="datetimeFigureOut">
              <a:rPr lang="en-US" smtClean="0"/>
              <a:t>8/22/18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1155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5792902"/>
            <a:ext cx="16664940" cy="28591933"/>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83104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5792902"/>
            <a:ext cx="16664940" cy="28591933"/>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4846984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142076"/>
            <a:ext cx="28392120" cy="7776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0710333"/>
            <a:ext cx="28392120" cy="255278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37290595"/>
            <a:ext cx="7406640" cy="2142067"/>
          </a:xfrm>
          <a:prstGeom prst="rect">
            <a:avLst/>
          </a:prstGeom>
        </p:spPr>
        <p:txBody>
          <a:bodyPr vert="horz" lIns="91440" tIns="45720" rIns="91440" bIns="45720" rtlCol="0" anchor="ctr"/>
          <a:lstStyle>
            <a:lvl1pPr algn="l">
              <a:defRPr sz="4320">
                <a:solidFill>
                  <a:schemeClr val="tx1">
                    <a:tint val="75000"/>
                  </a:schemeClr>
                </a:solidFill>
              </a:defRPr>
            </a:lvl1pPr>
          </a:lstStyle>
          <a:p>
            <a:fld id="{D40062DE-5160-8B40-9D13-79A96AE8446C}" type="datetimeFigureOut">
              <a:rPr lang="en-US" smtClean="0"/>
              <a:t>8/22/18</a:t>
            </a:fld>
            <a:endParaRPr lang="en-US"/>
          </a:p>
        </p:txBody>
      </p:sp>
      <p:sp>
        <p:nvSpPr>
          <p:cNvPr id="5" name="Footer Placeholder 4"/>
          <p:cNvSpPr>
            <a:spLocks noGrp="1"/>
          </p:cNvSpPr>
          <p:nvPr>
            <p:ph type="ftr" sz="quarter" idx="3"/>
          </p:nvPr>
        </p:nvSpPr>
        <p:spPr>
          <a:xfrm>
            <a:off x="10904220" y="37290595"/>
            <a:ext cx="11109960" cy="2142067"/>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37290595"/>
            <a:ext cx="7406640" cy="2142067"/>
          </a:xfrm>
          <a:prstGeom prst="rect">
            <a:avLst/>
          </a:prstGeom>
        </p:spPr>
        <p:txBody>
          <a:bodyPr vert="horz" lIns="91440" tIns="45720" rIns="91440" bIns="45720" rtlCol="0" anchor="ctr"/>
          <a:lstStyle>
            <a:lvl1pPr algn="r">
              <a:defRPr sz="4320">
                <a:solidFill>
                  <a:schemeClr val="tx1">
                    <a:tint val="75000"/>
                  </a:schemeClr>
                </a:solidFill>
              </a:defRPr>
            </a:lvl1pPr>
          </a:lstStyle>
          <a:p>
            <a:fld id="{B7A943BF-8FE6-0C44-90F8-05411E44C892}" type="slidenum">
              <a:rPr lang="en-US" smtClean="0"/>
              <a:t>‹#›</a:t>
            </a:fld>
            <a:endParaRPr lang="en-US"/>
          </a:p>
        </p:txBody>
      </p:sp>
    </p:spTree>
    <p:extLst>
      <p:ext uri="{BB962C8B-B14F-4D97-AF65-F5344CB8AC3E}">
        <p14:creationId xmlns:p14="http://schemas.microsoft.com/office/powerpoint/2010/main" val="162151041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50.png"/><Relationship Id="rId20" Type="http://schemas.openxmlformats.org/officeDocument/2006/relationships/image" Target="../media/image17.png"/><Relationship Id="rId21" Type="http://schemas.openxmlformats.org/officeDocument/2006/relationships/image" Target="../media/image18.png"/><Relationship Id="rId22" Type="http://schemas.openxmlformats.org/officeDocument/2006/relationships/image" Target="../media/image11.png"/><Relationship Id="rId23" Type="http://schemas.openxmlformats.org/officeDocument/2006/relationships/image" Target="../media/image12.png"/><Relationship Id="rId24" Type="http://schemas.openxmlformats.org/officeDocument/2006/relationships/image" Target="../media/image120.png"/><Relationship Id="rId10" Type="http://schemas.openxmlformats.org/officeDocument/2006/relationships/image" Target="../media/image6.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7.png"/><Relationship Id="rId14" Type="http://schemas.openxmlformats.org/officeDocument/2006/relationships/image" Target="../media/image8.emf"/><Relationship Id="rId15" Type="http://schemas.openxmlformats.org/officeDocument/2006/relationships/image" Target="../media/image10.png"/><Relationship Id="rId16" Type="http://schemas.openxmlformats.org/officeDocument/2006/relationships/image" Target="../media/image13.png"/><Relationship Id="rId17" Type="http://schemas.openxmlformats.org/officeDocument/2006/relationships/image" Target="../media/image14.png"/><Relationship Id="rId18" Type="http://schemas.openxmlformats.org/officeDocument/2006/relationships/image" Target="../media/image15.png"/><Relationship Id="rId19"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tif"/><Relationship Id="rId4" Type="http://schemas.openxmlformats.org/officeDocument/2006/relationships/image" Target="../media/image3.jp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5.png"/><Relationship Id="rId8"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pic>
        <p:nvPicPr>
          <p:cNvPr id="34" name="Picture 3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5182" y="3242723"/>
            <a:ext cx="10739370" cy="7118156"/>
          </a:xfrm>
          <a:prstGeom prst="rect">
            <a:avLst/>
          </a:prstGeom>
        </p:spPr>
      </p:pic>
      <p:pic>
        <p:nvPicPr>
          <p:cNvPr id="31" name="Picture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38302" y="15232482"/>
            <a:ext cx="9799805" cy="6430909"/>
          </a:xfrm>
          <a:prstGeom prst="rect">
            <a:avLst/>
          </a:prstGeom>
        </p:spPr>
      </p:pic>
      <p:pic>
        <p:nvPicPr>
          <p:cNvPr id="30" name="Picture 29">
            <a:extLst>
              <a:ext uri="{FF2B5EF4-FFF2-40B4-BE49-F238E27FC236}">
                <a16:creationId xmlns:a16="http://schemas.microsoft.com/office/drawing/2014/main" xmlns="" id="{0EC65EC1-424C-BD4E-8ED0-77024DA71922}"/>
              </a:ext>
            </a:extLst>
          </p:cNvPr>
          <p:cNvPicPr>
            <a:picLocks noChangeAspect="1"/>
          </p:cNvPicPr>
          <p:nvPr/>
        </p:nvPicPr>
        <p:blipFill>
          <a:blip r:embed="rId5"/>
          <a:stretch>
            <a:fillRect/>
          </a:stretch>
        </p:blipFill>
        <p:spPr>
          <a:xfrm>
            <a:off x="23110117" y="20223041"/>
            <a:ext cx="9638651" cy="13922496"/>
          </a:xfrm>
          <a:prstGeom prst="rect">
            <a:avLst/>
          </a:prstGeom>
        </p:spPr>
      </p:pic>
      <p:sp>
        <p:nvSpPr>
          <p:cNvPr id="59" name="Oval 58"/>
          <p:cNvSpPr/>
          <p:nvPr/>
        </p:nvSpPr>
        <p:spPr>
          <a:xfrm>
            <a:off x="8775180" y="19078262"/>
            <a:ext cx="3268897" cy="3173505"/>
          </a:xfrm>
          <a:prstGeom prst="ellipse">
            <a:avLst/>
          </a:prstGeom>
          <a:noFill/>
          <a:ln w="1270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06507" y="13943277"/>
            <a:ext cx="8117707" cy="4086375"/>
          </a:xfrm>
          <a:prstGeom prst="rect">
            <a:avLst/>
          </a:prstGeom>
          <a:solidFill>
            <a:schemeClr val="accent1">
              <a:alpha val="0"/>
            </a:schemeClr>
          </a:solidFill>
        </p:spPr>
        <p:txBody>
          <a:bodyPr wrap="square" rtlCol="0">
            <a:spAutoFit/>
          </a:bodyPr>
          <a:lstStyle/>
          <a:p>
            <a:r>
              <a:rPr lang="en-US" sz="3600" dirty="0">
                <a:solidFill>
                  <a:schemeClr val="bg1"/>
                </a:solidFill>
              </a:rPr>
              <a:t>The Eddington Luminosity is the maximum luminosity a star attains when radiation pressure from the star and gravitation pressure are balanced.</a:t>
            </a:r>
            <a:r>
              <a:rPr lang="en-US" sz="3600" dirty="0"/>
              <a:t>	</a:t>
            </a:r>
          </a:p>
          <a:p>
            <a:endParaRPr lang="en-US" sz="5777" dirty="0"/>
          </a:p>
          <a:p>
            <a:endParaRPr lang="en-US" sz="5777" dirty="0"/>
          </a:p>
        </p:txBody>
      </p:sp>
      <p:sp>
        <p:nvSpPr>
          <p:cNvPr id="62" name="Oval 61"/>
          <p:cNvSpPr/>
          <p:nvPr/>
        </p:nvSpPr>
        <p:spPr>
          <a:xfrm>
            <a:off x="8476926" y="19427122"/>
            <a:ext cx="914400" cy="914400"/>
          </a:xfrm>
          <a:prstGeom prst="ellipse">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91083" y="775735"/>
            <a:ext cx="31454481" cy="2828938"/>
          </a:xfrm>
          <a:solidFill>
            <a:schemeClr val="tx1">
              <a:lumMod val="85000"/>
              <a:lumOff val="15000"/>
              <a:alpha val="18000"/>
            </a:schemeClr>
          </a:solidFill>
        </p:spPr>
        <p:txBody>
          <a:bodyPr>
            <a:normAutofit/>
          </a:bodyPr>
          <a:lstStyle/>
          <a:p>
            <a:endParaRPr lang="en-US" sz="8229" dirty="0">
              <a:solidFill>
                <a:schemeClr val="bg1"/>
              </a:solidFill>
            </a:endParaRPr>
          </a:p>
          <a:p>
            <a:endParaRPr lang="en-US" sz="8229" dirty="0">
              <a:solidFill>
                <a:schemeClr val="bg1"/>
              </a:solidFill>
            </a:endParaRPr>
          </a:p>
        </p:txBody>
      </p:sp>
      <p:sp>
        <p:nvSpPr>
          <p:cNvPr id="4" name="TextBox 3"/>
          <p:cNvSpPr txBox="1"/>
          <p:nvPr/>
        </p:nvSpPr>
        <p:spPr>
          <a:xfrm>
            <a:off x="340239" y="4451517"/>
            <a:ext cx="12491413" cy="7883453"/>
          </a:xfrm>
          <a:prstGeom prst="rect">
            <a:avLst/>
          </a:prstGeom>
          <a:solidFill>
            <a:schemeClr val="accent1">
              <a:alpha val="0"/>
            </a:schemeClr>
          </a:solidFill>
        </p:spPr>
        <p:txBody>
          <a:bodyPr wrap="square" rtlCol="0">
            <a:noAutofit/>
          </a:bodyPr>
          <a:lstStyle/>
          <a:p>
            <a:r>
              <a:rPr lang="en-US" sz="3600" dirty="0">
                <a:solidFill>
                  <a:schemeClr val="bg1"/>
                </a:solidFill>
              </a:rPr>
              <a:t>Ultraluminous X-ray sources (ULXs) are variable, non-nuclear, bright X-ray sources in nearby galaxies independent of the central supermassive black hole. These ULXs have greater luminosities than the Eddington limit of stellar mass black holes or neutron star. These ULXs break Eddington theory because of extreme accretion rates onto a compact stellar remnant, or a black hole. </a:t>
            </a:r>
          </a:p>
          <a:p>
            <a:endParaRPr lang="en-US" sz="3600" dirty="0">
              <a:solidFill>
                <a:schemeClr val="bg1"/>
              </a:solidFill>
            </a:endParaRPr>
          </a:p>
          <a:p>
            <a:r>
              <a:rPr lang="en-US" sz="3600" dirty="0">
                <a:solidFill>
                  <a:schemeClr val="bg1"/>
                </a:solidFill>
              </a:rPr>
              <a:t>Some ULXs were recently discovered to be neutron-star powered. Unlike black holes, neutron stars have an intense magnetic field that allow super-Eddington accretion. Using the data from the XMM-Newton and Chandra X-ray observatories, we conducted a systematic search to find cyclotron resonance scattering features (CRSFs)  to identify neutron-star powered ULXs. The results provide insight into the analysis techniques for future neutron star-powered ULXs and field strength estimates.</a:t>
            </a:r>
          </a:p>
        </p:txBody>
      </p:sp>
      <p:sp>
        <p:nvSpPr>
          <p:cNvPr id="5" name="TextBox 4"/>
          <p:cNvSpPr txBox="1"/>
          <p:nvPr/>
        </p:nvSpPr>
        <p:spPr>
          <a:xfrm>
            <a:off x="49810" y="18319466"/>
            <a:ext cx="6536136" cy="923330"/>
          </a:xfrm>
          <a:prstGeom prst="rect">
            <a:avLst/>
          </a:prstGeom>
          <a:solidFill>
            <a:schemeClr val="tx1">
              <a:lumMod val="50000"/>
              <a:lumOff val="50000"/>
              <a:alpha val="59000"/>
            </a:schemeClr>
          </a:solidFill>
        </p:spPr>
        <p:txBody>
          <a:bodyPr wrap="square" rtlCol="0">
            <a:spAutoFit/>
          </a:bodyPr>
          <a:lstStyle/>
          <a:p>
            <a:pPr algn="ctr"/>
            <a:r>
              <a:rPr lang="en-US" sz="5400" b="1" dirty="0">
                <a:solidFill>
                  <a:schemeClr val="bg1"/>
                </a:solidFill>
              </a:rPr>
              <a:t>CRSFs</a:t>
            </a:r>
          </a:p>
        </p:txBody>
      </p:sp>
      <p:sp>
        <p:nvSpPr>
          <p:cNvPr id="8" name="TextBox 7"/>
          <p:cNvSpPr txBox="1"/>
          <p:nvPr/>
        </p:nvSpPr>
        <p:spPr>
          <a:xfrm>
            <a:off x="349394" y="3484687"/>
            <a:ext cx="11790050"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 STAR POWER</a:t>
            </a:r>
          </a:p>
        </p:txBody>
      </p:sp>
      <p:sp>
        <p:nvSpPr>
          <p:cNvPr id="9" name="Oval 8"/>
          <p:cNvSpPr/>
          <p:nvPr/>
        </p:nvSpPr>
        <p:spPr>
          <a:xfrm>
            <a:off x="9163401" y="13954378"/>
            <a:ext cx="3808386" cy="3845095"/>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0" name="Right Arrow 9"/>
          <p:cNvSpPr/>
          <p:nvPr/>
        </p:nvSpPr>
        <p:spPr>
          <a:xfrm rot="20214424">
            <a:off x="7803934" y="16461243"/>
            <a:ext cx="1443893" cy="648270"/>
          </a:xfrm>
          <a:prstGeom prst="right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2" name="Left Arrow 11"/>
          <p:cNvSpPr/>
          <p:nvPr/>
        </p:nvSpPr>
        <p:spPr>
          <a:xfrm rot="20195546">
            <a:off x="9228596" y="15869134"/>
            <a:ext cx="1248720" cy="702507"/>
          </a:xfrm>
          <a:prstGeom prst="lef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3" name="TextBox 12"/>
          <p:cNvSpPr txBox="1"/>
          <p:nvPr/>
        </p:nvSpPr>
        <p:spPr>
          <a:xfrm>
            <a:off x="186400" y="26096739"/>
            <a:ext cx="10881194" cy="923330"/>
          </a:xfrm>
          <a:prstGeom prst="rect">
            <a:avLst/>
          </a:prstGeom>
          <a:solidFill>
            <a:schemeClr val="tx1">
              <a:lumMod val="50000"/>
              <a:lumOff val="50000"/>
              <a:alpha val="60000"/>
            </a:schemeClr>
          </a:solidFill>
        </p:spPr>
        <p:txBody>
          <a:bodyPr wrap="square" rtlCol="0">
            <a:spAutoFit/>
          </a:bodyPr>
          <a:lstStyle/>
          <a:p>
            <a:pPr algn="ctr"/>
            <a:r>
              <a:rPr lang="en-US" sz="5400" b="1" dirty="0">
                <a:solidFill>
                  <a:schemeClr val="bg1"/>
                </a:solidFill>
              </a:rPr>
              <a:t>METHODS</a:t>
            </a:r>
          </a:p>
        </p:txBody>
      </p:sp>
      <p:sp>
        <p:nvSpPr>
          <p:cNvPr id="19" name="TextBox 18"/>
          <p:cNvSpPr txBox="1"/>
          <p:nvPr/>
        </p:nvSpPr>
        <p:spPr>
          <a:xfrm>
            <a:off x="160420" y="27133935"/>
            <a:ext cx="6286014" cy="769441"/>
          </a:xfrm>
          <a:prstGeom prst="rect">
            <a:avLst/>
          </a:prstGeom>
          <a:solidFill>
            <a:schemeClr val="accent3">
              <a:lumMod val="40000"/>
              <a:lumOff val="60000"/>
              <a:alpha val="77000"/>
            </a:schemeClr>
          </a:solidFill>
        </p:spPr>
        <p:txBody>
          <a:bodyPr wrap="square" rtlCol="0">
            <a:spAutoFit/>
          </a:bodyPr>
          <a:lstStyle/>
          <a:p>
            <a:pPr algn="ctr"/>
            <a:r>
              <a:rPr lang="en-US" sz="4400" b="1" dirty="0"/>
              <a:t>SYSTEMATIC SEARCH</a:t>
            </a:r>
          </a:p>
        </p:txBody>
      </p:sp>
      <p:sp>
        <p:nvSpPr>
          <p:cNvPr id="20" name="TextBox 19"/>
          <p:cNvSpPr txBox="1"/>
          <p:nvPr/>
        </p:nvSpPr>
        <p:spPr>
          <a:xfrm>
            <a:off x="219632" y="30498476"/>
            <a:ext cx="12663301" cy="3416320"/>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Reduced XMM/Chandra data and found favorable spectral extraction parameters using Chi Squared test. </a:t>
            </a:r>
          </a:p>
          <a:p>
            <a:pPr marL="457200" indent="-457200">
              <a:buFont typeface="Arial" charset="0"/>
              <a:buChar char="•"/>
            </a:pPr>
            <a:r>
              <a:rPr lang="en-US" sz="3600" dirty="0">
                <a:solidFill>
                  <a:schemeClr val="bg1"/>
                </a:solidFill>
              </a:rPr>
              <a:t>Used spectral fitting software XSPEC to analyze detector data and fitted the spectra with a coupled cutoff power law continuum and Gaussian absorption (</a:t>
            </a:r>
            <a:r>
              <a:rPr lang="en-US" sz="3600" dirty="0" err="1">
                <a:solidFill>
                  <a:schemeClr val="bg1"/>
                </a:solidFill>
              </a:rPr>
              <a:t>zgauss</a:t>
            </a:r>
            <a:r>
              <a:rPr lang="en-US" sz="3600" dirty="0">
                <a:solidFill>
                  <a:schemeClr val="bg1"/>
                </a:solidFill>
              </a:rPr>
              <a:t>) to find CRSFs</a:t>
            </a:r>
          </a:p>
          <a:p>
            <a:pPr marL="457200" indent="-457200">
              <a:buFont typeface="Arial" charset="0"/>
              <a:buChar char="•"/>
            </a:pPr>
            <a:r>
              <a:rPr lang="en-US" sz="3600" dirty="0">
                <a:solidFill>
                  <a:schemeClr val="bg1"/>
                </a:solidFill>
              </a:rPr>
              <a:t>Ran 10,000 simulations to assess false alarm rates. </a:t>
            </a:r>
            <a:endParaRPr lang="en-US" sz="3086" dirty="0">
              <a:solidFill>
                <a:schemeClr val="bg1"/>
              </a:solidFill>
            </a:endParaRPr>
          </a:p>
        </p:txBody>
      </p:sp>
      <p:sp>
        <p:nvSpPr>
          <p:cNvPr id="21" name="TextBox 20"/>
          <p:cNvSpPr txBox="1"/>
          <p:nvPr/>
        </p:nvSpPr>
        <p:spPr>
          <a:xfrm>
            <a:off x="126757" y="29503296"/>
            <a:ext cx="6177006" cy="769441"/>
          </a:xfrm>
          <a:prstGeom prst="rect">
            <a:avLst/>
          </a:prstGeom>
          <a:solidFill>
            <a:schemeClr val="accent3">
              <a:lumMod val="40000"/>
              <a:lumOff val="60000"/>
              <a:alpha val="77000"/>
            </a:schemeClr>
          </a:solidFill>
        </p:spPr>
        <p:txBody>
          <a:bodyPr wrap="square" rtlCol="0">
            <a:spAutoFit/>
          </a:bodyPr>
          <a:lstStyle/>
          <a:p>
            <a:pPr algn="ctr"/>
            <a:r>
              <a:rPr lang="en-US" sz="4400" b="1" dirty="0"/>
              <a:t>SPECTRAL ANALYSIS</a:t>
            </a:r>
          </a:p>
        </p:txBody>
      </p:sp>
      <p:sp>
        <p:nvSpPr>
          <p:cNvPr id="22" name="TextBox 21"/>
          <p:cNvSpPr txBox="1"/>
          <p:nvPr/>
        </p:nvSpPr>
        <p:spPr>
          <a:xfrm>
            <a:off x="233149" y="28095359"/>
            <a:ext cx="11951624" cy="1200329"/>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Cross-referenced the Serendipitous XMM-Survey to find ULXs with at least 10,000 intensity counts. </a:t>
            </a:r>
          </a:p>
        </p:txBody>
      </p:sp>
      <p:sp>
        <p:nvSpPr>
          <p:cNvPr id="26" name="TextBox 25"/>
          <p:cNvSpPr txBox="1"/>
          <p:nvPr/>
        </p:nvSpPr>
        <p:spPr>
          <a:xfrm>
            <a:off x="4403578" y="-87717"/>
            <a:ext cx="22499052" cy="2123658"/>
          </a:xfrm>
          <a:prstGeom prst="rect">
            <a:avLst/>
          </a:prstGeom>
          <a:noFill/>
        </p:spPr>
        <p:txBody>
          <a:bodyPr wrap="square" rtlCol="0">
            <a:spAutoFit/>
          </a:bodyPr>
          <a:lstStyle/>
          <a:p>
            <a:pPr algn="ctr"/>
            <a:r>
              <a:rPr lang="en-US" sz="6600" b="1" dirty="0">
                <a:solidFill>
                  <a:schemeClr val="bg1"/>
                </a:solidFill>
              </a:rPr>
              <a:t>A systematic search for absorption features in the X-ray spectra of ultraluminous X-ray sources</a:t>
            </a:r>
          </a:p>
        </p:txBody>
      </p:sp>
      <p:sp>
        <p:nvSpPr>
          <p:cNvPr id="23" name="TextBox 22"/>
          <p:cNvSpPr txBox="1"/>
          <p:nvPr/>
        </p:nvSpPr>
        <p:spPr>
          <a:xfrm>
            <a:off x="349394" y="12895770"/>
            <a:ext cx="10718200" cy="923330"/>
          </a:xfrm>
          <a:prstGeom prst="rect">
            <a:avLst/>
          </a:prstGeom>
          <a:solidFill>
            <a:schemeClr val="tx1">
              <a:lumMod val="50000"/>
              <a:lumOff val="50000"/>
              <a:alpha val="60000"/>
            </a:schemeClr>
          </a:solidFill>
        </p:spPr>
        <p:txBody>
          <a:bodyPr wrap="square" rtlCol="0">
            <a:spAutoFit/>
          </a:bodyPr>
          <a:lstStyle/>
          <a:p>
            <a:pPr algn="ctr"/>
            <a:r>
              <a:rPr lang="en-US" sz="5400" b="1" dirty="0">
                <a:solidFill>
                  <a:schemeClr val="bg1"/>
                </a:solidFill>
              </a:rPr>
              <a:t>EDDINGTON LUMINOSITY</a:t>
            </a:r>
          </a:p>
        </p:txBody>
      </p:sp>
      <mc:AlternateContent xmlns:mc="http://schemas.openxmlformats.org/markup-compatibility/2006" xmlns:a14="http://schemas.microsoft.com/office/drawing/2010/main">
        <mc:Choice Requires="a14">
          <p:sp>
            <p:nvSpPr>
              <p:cNvPr id="28" name="TextBox 27"/>
              <p:cNvSpPr txBox="1"/>
              <p:nvPr/>
            </p:nvSpPr>
            <p:spPr>
              <a:xfrm>
                <a:off x="333617" y="19139307"/>
                <a:ext cx="5967272" cy="5612177"/>
              </a:xfrm>
              <a:prstGeom prst="rect">
                <a:avLst/>
              </a:prstGeom>
              <a:noFill/>
            </p:spPr>
            <p:txBody>
              <a:bodyPr wrap="square" rtlCol="0">
                <a:spAutoFit/>
              </a:bodyPr>
              <a:lstStyle/>
              <a:p>
                <a:r>
                  <a:rPr lang="en-US" sz="3600" dirty="0">
                    <a:solidFill>
                      <a:schemeClr val="bg1"/>
                    </a:solidFill>
                  </a:rPr>
                  <a:t>Induced cyclotron lines in spectra imply the presence of a magnetized neutron star and give a measurement of its field strength. A substantial magnetic field on around </a:t>
                </a:r>
                <a14:m>
                  <m:oMath xmlns:m="http://schemas.openxmlformats.org/officeDocument/2006/math">
                    <m:sSup>
                      <m:sSupPr>
                        <m:ctrlPr>
                          <a:rPr lang="en-US" sz="3600" i="1" smtClean="0">
                            <a:solidFill>
                              <a:schemeClr val="bg1"/>
                            </a:solidFill>
                            <a:latin typeface="Cambria Math" charset="0"/>
                          </a:rPr>
                        </m:ctrlPr>
                      </m:sSupPr>
                      <m:e>
                        <m:r>
                          <a:rPr lang="en-US" sz="3600" b="0" i="1" smtClean="0">
                            <a:solidFill>
                              <a:schemeClr val="bg1"/>
                            </a:solidFill>
                            <a:latin typeface="Cambria Math" charset="0"/>
                          </a:rPr>
                          <m:t>10</m:t>
                        </m:r>
                      </m:e>
                      <m:sup>
                        <m:r>
                          <a:rPr lang="en-US" sz="3600" b="0" i="1" smtClean="0">
                            <a:solidFill>
                              <a:schemeClr val="bg1"/>
                            </a:solidFill>
                            <a:latin typeface="Cambria Math" charset="0"/>
                          </a:rPr>
                          <m:t>14</m:t>
                        </m:r>
                      </m:sup>
                    </m:sSup>
                    <m:r>
                      <a:rPr lang="en-US" sz="3600" b="0" i="1" smtClean="0">
                        <a:solidFill>
                          <a:schemeClr val="bg1"/>
                        </a:solidFill>
                        <a:latin typeface="Cambria Math" charset="0"/>
                      </a:rPr>
                      <m:t>−</m:t>
                    </m:r>
                    <m:sSup>
                      <m:sSupPr>
                        <m:ctrlPr>
                          <a:rPr lang="en-US" sz="3600" b="0" i="1" smtClean="0">
                            <a:solidFill>
                              <a:schemeClr val="bg1"/>
                            </a:solidFill>
                            <a:latin typeface="Cambria Math" charset="0"/>
                          </a:rPr>
                        </m:ctrlPr>
                      </m:sSupPr>
                      <m:e>
                        <m:r>
                          <a:rPr lang="en-US" sz="3600" b="0" i="1" smtClean="0">
                            <a:solidFill>
                              <a:schemeClr val="bg1"/>
                            </a:solidFill>
                            <a:latin typeface="Cambria Math" charset="0"/>
                          </a:rPr>
                          <m:t>10</m:t>
                        </m:r>
                      </m:e>
                      <m:sup>
                        <m:r>
                          <a:rPr lang="en-US" sz="3600" b="0" i="1" smtClean="0">
                            <a:solidFill>
                              <a:schemeClr val="bg1"/>
                            </a:solidFill>
                            <a:latin typeface="Cambria Math" charset="0"/>
                          </a:rPr>
                          <m:t>15</m:t>
                        </m:r>
                      </m:sup>
                    </m:sSup>
                    <m:r>
                      <a:rPr lang="en-US" sz="3600" b="0" i="1" smtClean="0">
                        <a:solidFill>
                          <a:schemeClr val="bg1"/>
                        </a:solidFill>
                        <a:latin typeface="Cambria Math" charset="0"/>
                      </a:rPr>
                      <m:t> </m:t>
                    </m:r>
                    <m:r>
                      <a:rPr lang="en-US" sz="3600" b="0" i="1" smtClean="0">
                        <a:solidFill>
                          <a:schemeClr val="bg1"/>
                        </a:solidFill>
                        <a:latin typeface="Cambria Math" charset="0"/>
                      </a:rPr>
                      <m:t>𝐺</m:t>
                    </m:r>
                  </m:oMath>
                </a14:m>
                <a:r>
                  <a:rPr lang="en-US" sz="3600" dirty="0">
                    <a:solidFill>
                      <a:schemeClr val="bg1"/>
                    </a:solidFill>
                  </a:rPr>
                  <a:t> would reduce radiation pressure and allow super-Eddington accretion.</a:t>
                </a:r>
              </a:p>
              <a:p>
                <a:endParaRPr lang="en-US" sz="3428" dirty="0">
                  <a:solidFill>
                    <a:schemeClr val="bg1"/>
                  </a:solidFill>
                </a:endParaRPr>
              </a:p>
            </p:txBody>
          </p:sp>
        </mc:Choice>
        <mc:Fallback xmlns="">
          <p:sp>
            <p:nvSpPr>
              <p:cNvPr id="28" name="TextBox 27"/>
              <p:cNvSpPr txBox="1">
                <a:spLocks noRot="1" noChangeAspect="1" noMove="1" noResize="1" noEditPoints="1" noAdjustHandles="1" noChangeArrowheads="1" noChangeShapeType="1" noTextEdit="1"/>
              </p:cNvSpPr>
              <p:nvPr/>
            </p:nvSpPr>
            <p:spPr>
              <a:xfrm>
                <a:off x="333617" y="19139307"/>
                <a:ext cx="5967272" cy="5612177"/>
              </a:xfrm>
              <a:prstGeom prst="rect">
                <a:avLst/>
              </a:prstGeom>
              <a:blipFill rotWithShape="0">
                <a:blip r:embed="rId6"/>
                <a:stretch>
                  <a:fillRect l="-3166" t="-1739" r="-3473"/>
                </a:stretch>
              </a:blipFill>
            </p:spPr>
            <p:txBody>
              <a:bodyPr/>
              <a:lstStyle/>
              <a:p>
                <a:r>
                  <a:rPr lang="en-US">
                    <a:noFill/>
                  </a:rPr>
                  <a:t> </a:t>
                </a:r>
              </a:p>
            </p:txBody>
          </p:sp>
        </mc:Fallback>
      </mc:AlternateContent>
      <p:sp>
        <p:nvSpPr>
          <p:cNvPr id="33" name="TextBox 32"/>
          <p:cNvSpPr txBox="1"/>
          <p:nvPr/>
        </p:nvSpPr>
        <p:spPr>
          <a:xfrm>
            <a:off x="13185099" y="11307323"/>
            <a:ext cx="19459536" cy="707886"/>
          </a:xfrm>
          <a:prstGeom prst="rect">
            <a:avLst/>
          </a:prstGeom>
          <a:solidFill>
            <a:schemeClr val="accent1">
              <a:alpha val="4000"/>
            </a:schemeClr>
          </a:solidFill>
        </p:spPr>
        <p:txBody>
          <a:bodyPr wrap="square" rtlCol="0">
            <a:spAutoFit/>
          </a:bodyPr>
          <a:lstStyle/>
          <a:p>
            <a:r>
              <a:rPr lang="en-US" sz="4000" dirty="0">
                <a:solidFill>
                  <a:schemeClr val="bg1"/>
                </a:solidFill>
              </a:rPr>
              <a:t>We found three strong absorption line candidates for analysis: Holmberg II, IC 342, and M32. </a:t>
            </a:r>
          </a:p>
        </p:txBody>
      </p:sp>
      <mc:AlternateContent xmlns:mc="http://schemas.openxmlformats.org/markup-compatibility/2006">
        <mc:Choice xmlns:a14="http://schemas.microsoft.com/office/drawing/2010/main" Requires="a14">
          <p:sp>
            <p:nvSpPr>
              <p:cNvPr id="14" name="TextBox 13"/>
              <p:cNvSpPr txBox="1"/>
              <p:nvPr/>
            </p:nvSpPr>
            <p:spPr>
              <a:xfrm>
                <a:off x="22729012" y="12723300"/>
                <a:ext cx="9686180" cy="2123658"/>
              </a:xfrm>
              <a:prstGeom prst="rect">
                <a:avLst/>
              </a:prstGeom>
              <a:noFill/>
            </p:spPr>
            <p:txBody>
              <a:bodyPr wrap="square" rtlCol="0">
                <a:spAutoFit/>
              </a:bodyPr>
              <a:lstStyle/>
              <a:p>
                <a:pPr algn="r"/>
                <a:r>
                  <a:rPr lang="en-US" sz="4400" dirty="0" smtClean="0">
                    <a:ln w="0"/>
                    <a:solidFill>
                      <a:schemeClr val="bg1"/>
                    </a:solidFill>
                    <a:effectLst>
                      <a:outerShdw blurRad="38100" dist="25400" dir="5400000" algn="ctr" rotWithShape="0">
                        <a:srgbClr val="6E747A">
                          <a:alpha val="43000"/>
                        </a:srgbClr>
                      </a:outerShdw>
                    </a:effectLst>
                  </a:rPr>
                  <a:t>Absorption feature detected in Holmberg II at </a:t>
                </a:r>
                <a14:m>
                  <m:oMath xmlns:m="http://schemas.openxmlformats.org/officeDocument/2006/math">
                    <m:r>
                      <a:rPr lang="en-US" sz="4400" i="1" dirty="0">
                        <a:solidFill>
                          <a:schemeClr val="bg1"/>
                        </a:solidFill>
                        <a:latin typeface="Cambria Math" panose="02040503050406030204" pitchFamily="18" charset="0"/>
                      </a:rPr>
                      <m:t>𝐸</m:t>
                    </m:r>
                    <m:r>
                      <a:rPr lang="en-US" sz="4400" i="1" dirty="0">
                        <a:solidFill>
                          <a:schemeClr val="bg1"/>
                        </a:solidFill>
                        <a:latin typeface="Cambria Math" charset="0"/>
                        <a:ea typeface="Cambria Math" charset="0"/>
                        <a:cs typeface="Cambria Math" charset="0"/>
                      </a:rPr>
                      <m:t>~</m:t>
                    </m:r>
                    <m:r>
                      <a:rPr lang="en-US" sz="4400" b="0" i="1" dirty="0" smtClean="0">
                        <a:solidFill>
                          <a:schemeClr val="bg1"/>
                        </a:solidFill>
                        <a:latin typeface="Cambria Math" panose="02040503050406030204" pitchFamily="18" charset="0"/>
                        <a:ea typeface="Cambria Math" charset="0"/>
                        <a:cs typeface="Cambria Math" charset="0"/>
                      </a:rPr>
                      <m:t>3.3</m:t>
                    </m:r>
                  </m:oMath>
                </a14:m>
                <a:r>
                  <a:rPr lang="en-US" sz="4400" dirty="0">
                    <a:solidFill>
                      <a:schemeClr val="bg1"/>
                    </a:solidFill>
                  </a:rPr>
                  <a:t> keV at </a:t>
                </a:r>
                <a:r>
                  <a:rPr lang="en-US" sz="4400" dirty="0" smtClean="0">
                    <a:solidFill>
                      <a:schemeClr val="bg1"/>
                    </a:solidFill>
                  </a:rPr>
                  <a:t>the </a:t>
                </a:r>
                <a14:m>
                  <m:oMath xmlns:m="http://schemas.openxmlformats.org/officeDocument/2006/math">
                    <m:r>
                      <a:rPr lang="en-US" sz="4400" i="1" dirty="0">
                        <a:solidFill>
                          <a:schemeClr val="bg1"/>
                        </a:solidFill>
                        <a:latin typeface="Cambria Math" panose="02040503050406030204" pitchFamily="18" charset="0"/>
                      </a:rPr>
                      <m:t>2</m:t>
                    </m:r>
                    <m:r>
                      <a:rPr lang="en-US" sz="4400" i="1">
                        <a:solidFill>
                          <a:schemeClr val="bg1"/>
                        </a:solidFill>
                        <a:latin typeface="Cambria Math" panose="02040503050406030204" pitchFamily="18" charset="0"/>
                        <a:ea typeface="Cambria Math" panose="02040503050406030204" pitchFamily="18" charset="0"/>
                      </a:rPr>
                      <m:t>𝜎</m:t>
                    </m:r>
                  </m:oMath>
                </a14:m>
                <a:r>
                  <a:rPr lang="en-US" sz="4400" dirty="0" smtClean="0">
                    <a:solidFill>
                      <a:schemeClr val="bg1"/>
                    </a:solidFill>
                  </a:rPr>
                  <a:t> level </a:t>
                </a:r>
                <a:r>
                  <a:rPr lang="en-US" sz="4400" dirty="0">
                    <a:solidFill>
                      <a:schemeClr val="bg1"/>
                    </a:solidFill>
                  </a:rPr>
                  <a:t>w</a:t>
                </a:r>
                <a14:m>
                  <m:oMath xmlns:m="http://schemas.openxmlformats.org/officeDocument/2006/math">
                    <m:r>
                      <m:rPr>
                        <m:sty m:val="p"/>
                      </m:rPr>
                      <a:rPr lang="en-US" sz="4400" b="0" i="0" smtClean="0">
                        <a:ln w="0"/>
                        <a:solidFill>
                          <a:schemeClr val="bg1"/>
                        </a:solidFill>
                        <a:effectLst>
                          <a:outerShdw blurRad="38100" dist="25400" dir="5400000" algn="ctr" rotWithShape="0">
                            <a:srgbClr val="6E747A">
                              <a:alpha val="43000"/>
                            </a:srgbClr>
                          </a:outerShdw>
                        </a:effectLst>
                        <a:latin typeface="Cambria Math" charset="0"/>
                      </a:rPr>
                      <m:t>i</m:t>
                    </m:r>
                    <m:r>
                      <m:rPr>
                        <m:sty m:val="p"/>
                      </m:rPr>
                      <a:rPr lang="en-US" sz="4400" b="0" i="0" smtClean="0">
                        <a:ln w="0"/>
                        <a:solidFill>
                          <a:schemeClr val="bg1"/>
                        </a:solidFill>
                        <a:effectLst>
                          <a:outerShdw blurRad="38100" dist="25400" dir="5400000" algn="ctr" rotWithShape="0">
                            <a:srgbClr val="6E747A">
                              <a:alpha val="43000"/>
                            </a:srgbClr>
                          </a:outerShdw>
                        </a:effectLst>
                        <a:latin typeface="Cambria Math" charset="0"/>
                      </a:rPr>
                      <m:t>t</m:t>
                    </m:r>
                    <m:r>
                      <m:rPr>
                        <m:sty m:val="p"/>
                      </m:rPr>
                      <a:rPr lang="en-US" sz="4400" b="0" i="0" smtClean="0">
                        <a:ln w="0"/>
                        <a:solidFill>
                          <a:schemeClr val="bg1"/>
                        </a:solidFill>
                        <a:effectLst>
                          <a:outerShdw blurRad="38100" dist="25400" dir="5400000" algn="ctr" rotWithShape="0">
                            <a:srgbClr val="6E747A">
                              <a:alpha val="43000"/>
                            </a:srgbClr>
                          </a:outerShdw>
                        </a:effectLst>
                        <a:latin typeface="Cambria Math" charset="0"/>
                      </a:rPr>
                      <m:t>h</m:t>
                    </m:r>
                    <m:r>
                      <a:rPr lang="en-US" sz="4400" b="0" i="0" smtClean="0">
                        <a:ln w="0"/>
                        <a:solidFill>
                          <a:schemeClr val="bg1"/>
                        </a:solidFill>
                        <a:effectLst>
                          <a:outerShdw blurRad="38100" dist="25400" dir="5400000" algn="ctr" rotWithShape="0">
                            <a:srgbClr val="6E747A">
                              <a:alpha val="43000"/>
                            </a:srgbClr>
                          </a:outerShdw>
                        </a:effectLst>
                        <a:latin typeface="Cambria Math" charset="0"/>
                      </a:rPr>
                      <m:t> </m:t>
                    </m:r>
                    <m:sSup>
                      <m:sSupPr>
                        <m:ctrlPr>
                          <a:rPr lang="en-US" sz="4400" i="1" smtClean="0">
                            <a:ln w="0"/>
                            <a:solidFill>
                              <a:schemeClr val="bg1"/>
                            </a:solidFill>
                            <a:effectLst>
                              <a:outerShdw blurRad="38100" dist="25400" dir="5400000" algn="ctr" rotWithShape="0">
                                <a:srgbClr val="6E747A">
                                  <a:alpha val="43000"/>
                                </a:srgbClr>
                              </a:outerShdw>
                            </a:effectLst>
                            <a:latin typeface="Cambria Math" charset="0"/>
                          </a:rPr>
                        </m:ctrlPr>
                      </m:sSupPr>
                      <m:e>
                        <m:r>
                          <a:rPr lang="en-US" sz="4400" i="1">
                            <a:ln w="0"/>
                            <a:solidFill>
                              <a:schemeClr val="bg1"/>
                            </a:solidFill>
                            <a:effectLst>
                              <a:outerShdw blurRad="38100" dist="25400" dir="5400000" algn="ctr" rotWithShape="0">
                                <a:srgbClr val="6E747A">
                                  <a:alpha val="43000"/>
                                </a:srgbClr>
                              </a:outerShdw>
                            </a:effectLst>
                            <a:latin typeface="Cambria Math" charset="0"/>
                            <a:ea typeface="Cambria Math" charset="0"/>
                            <a:cs typeface="Cambria Math" charset="0"/>
                          </a:rPr>
                          <m:t>∆</m:t>
                        </m:r>
                        <m:r>
                          <a:rPr lang="en-US" sz="440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4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4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=6</m:t>
                    </m:r>
                  </m:oMath>
                </a14:m>
                <a:r>
                  <a:rPr lang="en-US" sz="4400" dirty="0">
                    <a:ln w="0"/>
                    <a:solidFill>
                      <a:schemeClr val="bg1"/>
                    </a:solidFill>
                    <a:effectLst>
                      <a:outerShdw blurRad="38100" dist="25400" dir="5400000" algn="ctr" rotWithShape="0">
                        <a:srgbClr val="6E747A">
                          <a:alpha val="43000"/>
                        </a:srgbClr>
                      </a:outerShdw>
                    </a:effectLst>
                  </a:rPr>
                  <a:t> </a:t>
                </a:r>
              </a:p>
            </p:txBody>
          </p:sp>
        </mc:Choice>
        <mc:Fallback>
          <p:sp>
            <p:nvSpPr>
              <p:cNvPr id="14" name="TextBox 13"/>
              <p:cNvSpPr txBox="1">
                <a:spLocks noRot="1" noChangeAspect="1" noMove="1" noResize="1" noEditPoints="1" noAdjustHandles="1" noChangeArrowheads="1" noChangeShapeType="1" noTextEdit="1"/>
              </p:cNvSpPr>
              <p:nvPr/>
            </p:nvSpPr>
            <p:spPr>
              <a:xfrm>
                <a:off x="22729012" y="12723300"/>
                <a:ext cx="9686180" cy="2123658"/>
              </a:xfrm>
              <a:prstGeom prst="rect">
                <a:avLst/>
              </a:prstGeom>
              <a:blipFill rotWithShape="0">
                <a:blip r:embed="rId7"/>
                <a:stretch>
                  <a:fillRect l="-1322" t="-6304" r="-4093" b="-12894"/>
                </a:stretch>
              </a:blipFill>
            </p:spPr>
            <p:txBody>
              <a:bodyPr/>
              <a:lstStyle/>
              <a:p>
                <a:r>
                  <a:rPr lang="en-US">
                    <a:noFill/>
                  </a:rPr>
                  <a:t> </a:t>
                </a:r>
              </a:p>
            </p:txBody>
          </p:sp>
        </mc:Fallback>
      </mc:AlternateContent>
      <p:pic>
        <p:nvPicPr>
          <p:cNvPr id="15" name="Picture 14"/>
          <p:cNvPicPr>
            <a:picLocks noChangeAspect="1"/>
          </p:cNvPicPr>
          <p:nvPr/>
        </p:nvPicPr>
        <p:blipFill rotWithShape="1">
          <a:blip r:embed="rId8">
            <a:extLst>
              <a:ext uri="{28A0092B-C50C-407E-A947-70E740481C1C}">
                <a14:useLocalDpi xmlns:a14="http://schemas.microsoft.com/office/drawing/2010/main" val="0"/>
              </a:ext>
            </a:extLst>
          </a:blip>
          <a:srcRect t="3774" r="4887" b="17645"/>
          <a:stretch/>
        </p:blipFill>
        <p:spPr>
          <a:xfrm>
            <a:off x="30127264" y="128986"/>
            <a:ext cx="2691573" cy="3177793"/>
          </a:xfrm>
          <a:prstGeom prst="rect">
            <a:avLst/>
          </a:prstGeom>
        </p:spPr>
      </p:pic>
      <mc:AlternateContent xmlns:mc="http://schemas.openxmlformats.org/markup-compatibility/2006" xmlns:a14="http://schemas.microsoft.com/office/drawing/2010/main">
        <mc:Choice Requires="a14">
          <p:sp>
            <p:nvSpPr>
              <p:cNvPr id="35" name="TextBox 34"/>
              <p:cNvSpPr txBox="1"/>
              <p:nvPr/>
            </p:nvSpPr>
            <p:spPr>
              <a:xfrm>
                <a:off x="12518551" y="28716508"/>
                <a:ext cx="10318910" cy="4154984"/>
              </a:xfrm>
              <a:prstGeom prst="rect">
                <a:avLst/>
              </a:prstGeom>
              <a:noFill/>
            </p:spPr>
            <p:txBody>
              <a:bodyPr wrap="square" rtlCol="0">
                <a:spAutoFit/>
              </a:bodyPr>
              <a:lstStyle/>
              <a:p>
                <a:r>
                  <a:rPr lang="en-US" sz="4000" dirty="0">
                    <a:solidFill>
                      <a:schemeClr val="bg1"/>
                    </a:solidFill>
                  </a:rPr>
                  <a:t> </a:t>
                </a:r>
                <a:r>
                  <a:rPr lang="en-US" sz="4400" dirty="0">
                    <a:solidFill>
                      <a:schemeClr val="bg1"/>
                    </a:solidFill>
                  </a:rPr>
                  <a:t>Absorption lines found in two different observations</a:t>
                </a:r>
              </a:p>
              <a:p>
                <a:pPr marL="2283257" lvl="1" indent="-571500">
                  <a:buFont typeface="Arial" charset="0"/>
                  <a:buChar char="•"/>
                </a:pPr>
                <a14:m>
                  <m:oMath xmlns:m="http://schemas.openxmlformats.org/officeDocument/2006/math">
                    <m:r>
                      <a:rPr lang="en-US" sz="4400" i="1" dirty="0">
                        <a:solidFill>
                          <a:schemeClr val="bg1"/>
                        </a:solidFill>
                        <a:latin typeface="Cambria Math" panose="02040503050406030204" pitchFamily="18" charset="0"/>
                      </a:rPr>
                      <m:t>𝐸</m:t>
                    </m:r>
                    <m:r>
                      <a:rPr lang="en-US" sz="4400" i="1" dirty="0">
                        <a:solidFill>
                          <a:schemeClr val="bg1"/>
                        </a:solidFill>
                        <a:latin typeface="Cambria Math" charset="0"/>
                        <a:ea typeface="Cambria Math" charset="0"/>
                        <a:cs typeface="Cambria Math" charset="0"/>
                      </a:rPr>
                      <m:t>~</m:t>
                    </m:r>
                    <m:r>
                      <a:rPr lang="en-US" sz="4400" i="1" dirty="0">
                        <a:solidFill>
                          <a:schemeClr val="bg1"/>
                        </a:solidFill>
                        <a:latin typeface="Cambria Math" panose="02040503050406030204" pitchFamily="18" charset="0"/>
                      </a:rPr>
                      <m:t>6</m:t>
                    </m:r>
                  </m:oMath>
                </a14:m>
                <a:r>
                  <a:rPr lang="en-US" sz="4400" dirty="0">
                    <a:solidFill>
                      <a:schemeClr val="bg1"/>
                    </a:solidFill>
                  </a:rPr>
                  <a:t> keV detected at </a:t>
                </a:r>
                <a14:m>
                  <m:oMath xmlns:m="http://schemas.openxmlformats.org/officeDocument/2006/math">
                    <m:r>
                      <a:rPr lang="en-US" sz="4400" i="1">
                        <a:solidFill>
                          <a:schemeClr val="bg1"/>
                        </a:solidFill>
                        <a:latin typeface="Cambria Math" panose="02040503050406030204" pitchFamily="18" charset="0"/>
                      </a:rPr>
                      <m:t>3</m:t>
                    </m:r>
                    <m:r>
                      <a:rPr lang="en-US" sz="4400" i="1">
                        <a:solidFill>
                          <a:schemeClr val="bg1"/>
                        </a:solidFill>
                        <a:latin typeface="Cambria Math" panose="02040503050406030204" pitchFamily="18" charset="0"/>
                        <a:ea typeface="Cambria Math" panose="02040503050406030204" pitchFamily="18" charset="0"/>
                      </a:rPr>
                      <m:t>𝜎</m:t>
                    </m:r>
                    <m:r>
                      <a:rPr lang="en-US" sz="4400" i="1">
                        <a:solidFill>
                          <a:schemeClr val="bg1"/>
                        </a:solidFill>
                        <a:latin typeface="Cambria Math" panose="02040503050406030204" pitchFamily="18" charset="0"/>
                        <a:ea typeface="Cambria Math" panose="02040503050406030204" pitchFamily="18" charset="0"/>
                      </a:rPr>
                      <m:t> </m:t>
                    </m:r>
                    <m:r>
                      <m:rPr>
                        <m:sty m:val="p"/>
                      </m:rPr>
                      <a:rPr lang="en-US" sz="4400" b="0" i="0" smtClean="0">
                        <a:solidFill>
                          <a:schemeClr val="bg1"/>
                        </a:solidFill>
                        <a:latin typeface="Cambria Math" panose="02040503050406030204" pitchFamily="18" charset="0"/>
                        <a:ea typeface="Cambria Math" panose="02040503050406030204" pitchFamily="18" charset="0"/>
                      </a:rPr>
                      <m:t>level</m:t>
                    </m:r>
                    <m:r>
                      <a:rPr lang="en-US" sz="4400" b="0" i="0" smtClean="0">
                        <a:solidFill>
                          <a:schemeClr val="bg1"/>
                        </a:solidFill>
                        <a:latin typeface="Cambria Math" panose="02040503050406030204" pitchFamily="18" charset="0"/>
                        <a:ea typeface="Cambria Math" panose="02040503050406030204" pitchFamily="18" charset="0"/>
                      </a:rPr>
                      <m:t> </m:t>
                    </m:r>
                  </m:oMath>
                </a14:m>
                <a:r>
                  <a:rPr lang="en-US" sz="4400" dirty="0">
                    <a:solidFill>
                      <a:schemeClr val="bg1"/>
                    </a:solidFill>
                  </a:rPr>
                  <a:t>with XMM a</a:t>
                </a:r>
                <a14:m>
                  <m:oMath xmlns:m="http://schemas.openxmlformats.org/officeDocument/2006/math">
                    <m:r>
                      <m:rPr>
                        <m:sty m:val="p"/>
                      </m:rPr>
                      <a:rPr lang="en-US" sz="4400" b="0" i="0" smtClean="0">
                        <a:ln w="0"/>
                        <a:solidFill>
                          <a:schemeClr val="bg1"/>
                        </a:solidFill>
                        <a:effectLst>
                          <a:outerShdw blurRad="38100" dist="25400" dir="5400000" algn="ctr" rotWithShape="0">
                            <a:srgbClr val="6E747A">
                              <a:alpha val="43000"/>
                            </a:srgbClr>
                          </a:outerShdw>
                        </a:effectLst>
                        <a:latin typeface="Cambria Math" charset="0"/>
                      </a:rPr>
                      <m:t>t</m:t>
                    </m:r>
                    <m:r>
                      <a:rPr lang="en-US" sz="4400" b="0" i="0" smtClean="0">
                        <a:ln w="0"/>
                        <a:solidFill>
                          <a:schemeClr val="bg1"/>
                        </a:solidFill>
                        <a:effectLst>
                          <a:outerShdw blurRad="38100" dist="25400" dir="5400000" algn="ctr" rotWithShape="0">
                            <a:srgbClr val="6E747A">
                              <a:alpha val="43000"/>
                            </a:srgbClr>
                          </a:outerShdw>
                        </a:effectLst>
                        <a:latin typeface="Cambria Math" charset="0"/>
                      </a:rPr>
                      <m:t> </m:t>
                    </m:r>
                    <m:sSup>
                      <m:sSupPr>
                        <m:ctrlPr>
                          <a:rPr lang="en-US" sz="4400" i="1">
                            <a:ln w="0"/>
                            <a:solidFill>
                              <a:schemeClr val="bg1"/>
                            </a:solidFill>
                            <a:effectLst>
                              <a:outerShdw blurRad="38100" dist="25400" dir="5400000" algn="ctr" rotWithShape="0">
                                <a:srgbClr val="6E747A">
                                  <a:alpha val="43000"/>
                                </a:srgbClr>
                              </a:outerShdw>
                            </a:effectLst>
                            <a:latin typeface="Cambria Math" charset="0"/>
                          </a:rPr>
                        </m:ctrlPr>
                      </m:sSupPr>
                      <m:e>
                        <m:r>
                          <a:rPr lang="en-US" sz="4400" i="1">
                            <a:ln w="0"/>
                            <a:solidFill>
                              <a:schemeClr val="bg1"/>
                            </a:solidFill>
                            <a:effectLst>
                              <a:outerShdw blurRad="38100" dist="25400" dir="5400000" algn="ctr" rotWithShape="0">
                                <a:srgbClr val="6E747A">
                                  <a:alpha val="43000"/>
                                </a:srgbClr>
                              </a:outerShdw>
                            </a:effectLst>
                            <a:latin typeface="Cambria Math" charset="0"/>
                            <a:ea typeface="Cambria Math" charset="0"/>
                            <a:cs typeface="Cambria Math" charset="0"/>
                          </a:rPr>
                          <m:t>∆</m:t>
                        </m:r>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4400" b="0" i="1" smtClean="0">
                        <a:ln w="0"/>
                        <a:solidFill>
                          <a:schemeClr val="bg1"/>
                        </a:solidFill>
                        <a:effectLst>
                          <a:outerShdw blurRad="38100" dist="25400" dir="5400000" algn="ctr" rotWithShape="0">
                            <a:srgbClr val="6E747A">
                              <a:alpha val="43000"/>
                            </a:srgbClr>
                          </a:outerShdw>
                        </a:effectLst>
                        <a:latin typeface="Cambria Math" charset="0"/>
                      </a:rPr>
                      <m:t>8</m:t>
                    </m:r>
                  </m:oMath>
                </a14:m>
                <a:endParaRPr lang="en-US" sz="4400" dirty="0">
                  <a:solidFill>
                    <a:schemeClr val="bg1"/>
                  </a:solidFill>
                </a:endParaRPr>
              </a:p>
              <a:p>
                <a:pPr marL="2283257" lvl="1" indent="-571500">
                  <a:buFont typeface="Arial" charset="0"/>
                  <a:buChar char="•"/>
                </a:pPr>
                <a14:m>
                  <m:oMath xmlns:m="http://schemas.openxmlformats.org/officeDocument/2006/math">
                    <m:r>
                      <a:rPr lang="en-US" sz="4400" i="1" dirty="0">
                        <a:solidFill>
                          <a:schemeClr val="bg1"/>
                        </a:solidFill>
                        <a:latin typeface="Cambria Math" panose="02040503050406030204" pitchFamily="18" charset="0"/>
                      </a:rPr>
                      <m:t>𝐸</m:t>
                    </m:r>
                    <m:r>
                      <a:rPr lang="en-US" sz="4400" i="1" dirty="0">
                        <a:solidFill>
                          <a:schemeClr val="bg1"/>
                        </a:solidFill>
                        <a:latin typeface="Cambria Math" charset="0"/>
                        <a:ea typeface="Cambria Math" charset="0"/>
                        <a:cs typeface="Cambria Math" charset="0"/>
                      </a:rPr>
                      <m:t>~</m:t>
                    </m:r>
                    <m:r>
                      <a:rPr lang="en-US" sz="4400" i="1" dirty="0">
                        <a:solidFill>
                          <a:schemeClr val="bg1"/>
                        </a:solidFill>
                        <a:latin typeface="Cambria Math" panose="02040503050406030204" pitchFamily="18" charset="0"/>
                      </a:rPr>
                      <m:t>6.5 </m:t>
                    </m:r>
                  </m:oMath>
                </a14:m>
                <a:r>
                  <a:rPr lang="en-US" sz="4400" dirty="0">
                    <a:solidFill>
                      <a:schemeClr val="bg1"/>
                    </a:solidFill>
                  </a:rPr>
                  <a:t>keV detected at </a:t>
                </a:r>
                <a14:m>
                  <m:oMath xmlns:m="http://schemas.openxmlformats.org/officeDocument/2006/math">
                    <m:r>
                      <a:rPr lang="en-US" sz="4400" i="1" dirty="0">
                        <a:solidFill>
                          <a:schemeClr val="bg1"/>
                        </a:solidFill>
                        <a:latin typeface="Cambria Math" panose="02040503050406030204" pitchFamily="18" charset="0"/>
                      </a:rPr>
                      <m:t>2</m:t>
                    </m:r>
                    <m:r>
                      <a:rPr lang="en-US" sz="4400" i="1">
                        <a:solidFill>
                          <a:schemeClr val="bg1"/>
                        </a:solidFill>
                        <a:latin typeface="Cambria Math" panose="02040503050406030204" pitchFamily="18" charset="0"/>
                        <a:ea typeface="Cambria Math" panose="02040503050406030204" pitchFamily="18" charset="0"/>
                      </a:rPr>
                      <m:t>𝜎</m:t>
                    </m:r>
                  </m:oMath>
                </a14:m>
                <a:r>
                  <a:rPr lang="en-US" sz="4400" dirty="0">
                    <a:solidFill>
                      <a:schemeClr val="bg1"/>
                    </a:solidFill>
                  </a:rPr>
                  <a:t> level with Chandra a</a:t>
                </a:r>
                <a14:m>
                  <m:oMath xmlns:m="http://schemas.openxmlformats.org/officeDocument/2006/math">
                    <m:r>
                      <m:rPr>
                        <m:sty m:val="p"/>
                      </m:rPr>
                      <a:rPr lang="en-US" sz="4400" b="0" i="0" smtClean="0">
                        <a:ln w="0"/>
                        <a:solidFill>
                          <a:schemeClr val="bg1"/>
                        </a:solidFill>
                        <a:effectLst>
                          <a:outerShdw blurRad="38100" dist="25400" dir="5400000" algn="ctr" rotWithShape="0">
                            <a:srgbClr val="6E747A">
                              <a:alpha val="43000"/>
                            </a:srgbClr>
                          </a:outerShdw>
                        </a:effectLst>
                        <a:latin typeface="Cambria Math" charset="0"/>
                      </a:rPr>
                      <m:t>t</m:t>
                    </m:r>
                    <m:r>
                      <a:rPr lang="en-US" sz="4400" b="0" i="0" smtClean="0">
                        <a:ln w="0"/>
                        <a:solidFill>
                          <a:schemeClr val="bg1"/>
                        </a:solidFill>
                        <a:effectLst>
                          <a:outerShdw blurRad="38100" dist="25400" dir="5400000" algn="ctr" rotWithShape="0">
                            <a:srgbClr val="6E747A">
                              <a:alpha val="43000"/>
                            </a:srgbClr>
                          </a:outerShdw>
                        </a:effectLst>
                        <a:latin typeface="Cambria Math" charset="0"/>
                      </a:rPr>
                      <m:t> </m:t>
                    </m:r>
                    <m:sSup>
                      <m:sSupPr>
                        <m:ctrlPr>
                          <a:rPr lang="en-US" sz="4400" i="1">
                            <a:ln w="0"/>
                            <a:solidFill>
                              <a:schemeClr val="bg1"/>
                            </a:solidFill>
                            <a:effectLst>
                              <a:outerShdw blurRad="38100" dist="25400" dir="5400000" algn="ctr" rotWithShape="0">
                                <a:srgbClr val="6E747A">
                                  <a:alpha val="43000"/>
                                </a:srgbClr>
                              </a:outerShdw>
                            </a:effectLst>
                            <a:latin typeface="Cambria Math" charset="0"/>
                          </a:rPr>
                        </m:ctrlPr>
                      </m:sSupPr>
                      <m:e>
                        <m:r>
                          <a:rPr lang="en-US" sz="4400" i="1" smtClean="0">
                            <a:ln w="0"/>
                            <a:solidFill>
                              <a:schemeClr val="bg1"/>
                            </a:solidFill>
                            <a:effectLst>
                              <a:outerShdw blurRad="38100" dist="25400" dir="5400000" algn="ctr" rotWithShape="0">
                                <a:srgbClr val="6E747A">
                                  <a:alpha val="43000"/>
                                </a:srgbClr>
                              </a:outerShdw>
                            </a:effectLst>
                            <a:latin typeface="Cambria Math" charset="0"/>
                            <a:ea typeface="Cambria Math" charset="0"/>
                            <a:cs typeface="Cambria Math" charset="0"/>
                          </a:rPr>
                          <m:t>∆</m:t>
                        </m:r>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4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4400" b="0" i="1" smtClean="0">
                        <a:ln w="0"/>
                        <a:solidFill>
                          <a:schemeClr val="bg1"/>
                        </a:solidFill>
                        <a:effectLst>
                          <a:outerShdw blurRad="38100" dist="25400" dir="5400000" algn="ctr" rotWithShape="0">
                            <a:srgbClr val="6E747A">
                              <a:alpha val="43000"/>
                            </a:srgbClr>
                          </a:outerShdw>
                        </a:effectLst>
                        <a:latin typeface="Cambria Math" charset="0"/>
                      </a:rPr>
                      <m:t>12</m:t>
                    </m:r>
                  </m:oMath>
                </a14:m>
                <a:endParaRPr lang="en-US" sz="4400" dirty="0">
                  <a:solidFill>
                    <a:schemeClr val="bg1"/>
                  </a:solidFill>
                </a:endParaRPr>
              </a:p>
            </p:txBody>
          </p:sp>
        </mc:Choice>
        <mc:Fallback xmlns="">
          <p:sp>
            <p:nvSpPr>
              <p:cNvPr id="35" name="TextBox 34"/>
              <p:cNvSpPr txBox="1">
                <a:spLocks noRot="1" noChangeAspect="1" noMove="1" noResize="1" noEditPoints="1" noAdjustHandles="1" noChangeArrowheads="1" noChangeShapeType="1" noTextEdit="1"/>
              </p:cNvSpPr>
              <p:nvPr/>
            </p:nvSpPr>
            <p:spPr>
              <a:xfrm>
                <a:off x="12518551" y="28716508"/>
                <a:ext cx="10318910" cy="4154984"/>
              </a:xfrm>
              <a:prstGeom prst="rect">
                <a:avLst/>
              </a:prstGeom>
              <a:blipFill rotWithShape="0">
                <a:blip r:embed="rId9"/>
                <a:stretch>
                  <a:fillRect l="-2423" t="-3084" b="-6314"/>
                </a:stretch>
              </a:blipFill>
            </p:spPr>
            <p:txBody>
              <a:bodyPr/>
              <a:lstStyle/>
              <a:p>
                <a:r>
                  <a:rPr lang="en-US">
                    <a:noFill/>
                  </a:rPr>
                  <a:t> </a:t>
                </a:r>
              </a:p>
            </p:txBody>
          </p:sp>
        </mc:Fallback>
      </mc:AlternateContent>
      <p:sp>
        <p:nvSpPr>
          <p:cNvPr id="36" name="TextBox 35"/>
          <p:cNvSpPr txBox="1"/>
          <p:nvPr/>
        </p:nvSpPr>
        <p:spPr>
          <a:xfrm>
            <a:off x="14177331" y="23059228"/>
            <a:ext cx="8437487" cy="2845331"/>
          </a:xfrm>
          <a:prstGeom prst="rect">
            <a:avLst/>
          </a:prstGeom>
          <a:noFill/>
        </p:spPr>
        <p:txBody>
          <a:bodyPr wrap="square" rtlCol="0">
            <a:spAutoFit/>
          </a:bodyPr>
          <a:lstStyle/>
          <a:p>
            <a:pPr marL="0" lvl="1" algn="r"/>
            <a:r>
              <a:rPr lang="en-US" sz="4400" dirty="0">
                <a:ln w="0"/>
                <a:solidFill>
                  <a:schemeClr val="bg1"/>
                </a:solidFill>
                <a:effectLst>
                  <a:outerShdw blurRad="38100" dist="25400" dir="5400000" algn="ctr" rotWithShape="0">
                    <a:srgbClr val="6E747A">
                      <a:alpha val="43000"/>
                    </a:srgbClr>
                  </a:outerShdw>
                </a:effectLst>
              </a:rPr>
              <a:t>Although IC-342 showed statistical promise, </a:t>
            </a:r>
            <a:r>
              <a:rPr lang="en-US" sz="4400" dirty="0">
                <a:solidFill>
                  <a:schemeClr val="bg1"/>
                </a:solidFill>
              </a:rPr>
              <a:t>there were no visible features detected within the continuum.</a:t>
            </a:r>
          </a:p>
        </p:txBody>
      </p:sp>
      <p:sp>
        <p:nvSpPr>
          <p:cNvPr id="37" name="TextBox 36"/>
          <p:cNvSpPr txBox="1"/>
          <p:nvPr/>
        </p:nvSpPr>
        <p:spPr>
          <a:xfrm>
            <a:off x="191114" y="34137233"/>
            <a:ext cx="32753808"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CONCLUSION</a:t>
            </a:r>
          </a:p>
        </p:txBody>
      </p:sp>
      <mc:AlternateContent xmlns:mc="http://schemas.openxmlformats.org/markup-compatibility/2006" xmlns:a14="http://schemas.microsoft.com/office/drawing/2010/main">
        <mc:Choice Requires="a14">
          <p:sp>
            <p:nvSpPr>
              <p:cNvPr id="17" name="TextBox 16"/>
              <p:cNvSpPr txBox="1"/>
              <p:nvPr/>
            </p:nvSpPr>
            <p:spPr>
              <a:xfrm>
                <a:off x="219632" y="16285848"/>
                <a:ext cx="7281905" cy="2033121"/>
              </a:xfrm>
              <a:prstGeom prst="rect">
                <a:avLst/>
              </a:prstGeom>
              <a:noFill/>
            </p:spPr>
            <p:txBody>
              <a:bodyPr wrap="square" rtlCol="0">
                <a:spAutoFit/>
              </a:bodyPr>
              <a:lstStyle/>
              <a:p>
                <a:pPr algn="ctr"/>
                <a14:m>
                  <m:oMath xmlns:m="http://schemas.openxmlformats.org/officeDocument/2006/math">
                    <m:f>
                      <m:fPr>
                        <m:ctrlPr>
                          <a:rPr lang="en-US" sz="3800" i="1">
                            <a:solidFill>
                              <a:schemeClr val="bg1"/>
                            </a:solidFill>
                            <a:latin typeface="Cambria Math" charset="0"/>
                          </a:rPr>
                        </m:ctrlPr>
                      </m:fPr>
                      <m:num>
                        <m:r>
                          <a:rPr lang="en-US" sz="3800" i="1">
                            <a:solidFill>
                              <a:schemeClr val="bg1"/>
                            </a:solidFill>
                            <a:latin typeface="Cambria Math" charset="0"/>
                          </a:rPr>
                          <m:t>𝑑𝑃</m:t>
                        </m:r>
                      </m:num>
                      <m:den>
                        <m:r>
                          <a:rPr lang="en-US" sz="3800" i="1">
                            <a:solidFill>
                              <a:schemeClr val="bg1"/>
                            </a:solidFill>
                            <a:latin typeface="Cambria Math" charset="0"/>
                          </a:rPr>
                          <m:t>𝑑𝑟</m:t>
                        </m:r>
                      </m:den>
                    </m:f>
                    <m:r>
                      <a:rPr lang="en-US" sz="3800" i="1">
                        <a:solidFill>
                          <a:schemeClr val="bg1"/>
                        </a:solidFill>
                        <a:latin typeface="Cambria Math" charset="0"/>
                      </a:rPr>
                      <m:t>=</m:t>
                    </m:r>
                    <m:f>
                      <m:fPr>
                        <m:ctrlPr>
                          <a:rPr lang="en-US" sz="3800" i="1">
                            <a:solidFill>
                              <a:schemeClr val="bg1"/>
                            </a:solidFill>
                            <a:latin typeface="Cambria Math" charset="0"/>
                          </a:rPr>
                        </m:ctrlPr>
                      </m:fPr>
                      <m:num>
                        <m:r>
                          <a:rPr lang="en-US" sz="3800" i="1">
                            <a:solidFill>
                              <a:schemeClr val="bg1"/>
                            </a:solidFill>
                            <a:latin typeface="Cambria Math" charset="0"/>
                          </a:rPr>
                          <m:t>𝑘𝑝</m:t>
                        </m:r>
                      </m:num>
                      <m:den>
                        <m:r>
                          <a:rPr lang="en-US" sz="3800" i="1">
                            <a:solidFill>
                              <a:schemeClr val="bg1"/>
                            </a:solidFill>
                            <a:latin typeface="Cambria Math" charset="0"/>
                          </a:rPr>
                          <m:t>𝑐</m:t>
                        </m:r>
                      </m:den>
                    </m:f>
                    <m:sSub>
                      <m:sSubPr>
                        <m:ctrlPr>
                          <a:rPr lang="en-US" sz="3800" i="1">
                            <a:solidFill>
                              <a:schemeClr val="bg1"/>
                            </a:solidFill>
                            <a:latin typeface="Cambria Math" charset="0"/>
                          </a:rPr>
                        </m:ctrlPr>
                      </m:sSubPr>
                      <m:e>
                        <m:r>
                          <a:rPr lang="en-US" sz="3800" i="1">
                            <a:solidFill>
                              <a:schemeClr val="bg1"/>
                            </a:solidFill>
                            <a:latin typeface="Cambria Math" charset="0"/>
                          </a:rPr>
                          <m:t>𝐹</m:t>
                        </m:r>
                      </m:e>
                      <m:sub>
                        <m:r>
                          <a:rPr lang="en-US" sz="3800" i="1">
                            <a:solidFill>
                              <a:schemeClr val="bg1"/>
                            </a:solidFill>
                            <a:latin typeface="Cambria Math" charset="0"/>
                          </a:rPr>
                          <m:t>𝑟𝑎𝑑</m:t>
                        </m:r>
                      </m:sub>
                    </m:sSub>
                  </m:oMath>
                </a14:m>
                <a:r>
                  <a:rPr lang="en-US" sz="3800" dirty="0">
                    <a:solidFill>
                      <a:schemeClr val="bg1"/>
                    </a:solidFill>
                  </a:rPr>
                  <a:t> = </a:t>
                </a:r>
                <a14:m>
                  <m:oMath xmlns:m="http://schemas.openxmlformats.org/officeDocument/2006/math">
                    <m:f>
                      <m:fPr>
                        <m:ctrlPr>
                          <a:rPr lang="en-US" sz="3800" i="1">
                            <a:solidFill>
                              <a:schemeClr val="bg1"/>
                            </a:solidFill>
                            <a:latin typeface="Cambria Math" charset="0"/>
                          </a:rPr>
                        </m:ctrlPr>
                      </m:fPr>
                      <m:num>
                        <m:r>
                          <a:rPr lang="en-US" sz="3800" i="1">
                            <a:solidFill>
                              <a:schemeClr val="bg1"/>
                            </a:solidFill>
                            <a:latin typeface="Cambria Math" charset="0"/>
                          </a:rPr>
                          <m:t>𝐺𝑀𝑝</m:t>
                        </m:r>
                      </m:num>
                      <m:den>
                        <m:sSup>
                          <m:sSupPr>
                            <m:ctrlPr>
                              <a:rPr lang="en-US" sz="3800" i="1">
                                <a:solidFill>
                                  <a:schemeClr val="bg1"/>
                                </a:solidFill>
                                <a:latin typeface="Cambria Math" charset="0"/>
                              </a:rPr>
                            </m:ctrlPr>
                          </m:sSupPr>
                          <m:e>
                            <m:r>
                              <a:rPr lang="en-US" sz="3800" i="1">
                                <a:solidFill>
                                  <a:schemeClr val="bg1"/>
                                </a:solidFill>
                                <a:latin typeface="Cambria Math" charset="0"/>
                              </a:rPr>
                              <m:t>𝑟</m:t>
                            </m:r>
                          </m:e>
                          <m:sup>
                            <m:r>
                              <a:rPr lang="en-US" sz="3800" i="1">
                                <a:solidFill>
                                  <a:schemeClr val="bg1"/>
                                </a:solidFill>
                                <a:latin typeface="Cambria Math" charset="0"/>
                              </a:rPr>
                              <m:t>2</m:t>
                            </m:r>
                          </m:sup>
                        </m:sSup>
                      </m:den>
                    </m:f>
                  </m:oMath>
                </a14:m>
                <a:r>
                  <a:rPr lang="en-US" sz="3800" dirty="0">
                    <a:solidFill>
                      <a:schemeClr val="bg1"/>
                    </a:solidFill>
                  </a:rPr>
                  <a:t>, where </a:t>
                </a:r>
                <a14:m>
                  <m:oMath xmlns:m="http://schemas.openxmlformats.org/officeDocument/2006/math">
                    <m:r>
                      <a:rPr lang="en-US" sz="3800" i="1">
                        <a:solidFill>
                          <a:schemeClr val="bg1"/>
                        </a:solidFill>
                        <a:latin typeface="Cambria Math" charset="0"/>
                      </a:rPr>
                      <m:t>𝐹</m:t>
                    </m:r>
                    <m:r>
                      <a:rPr lang="en-US" sz="3800" i="1">
                        <a:solidFill>
                          <a:schemeClr val="bg1"/>
                        </a:solidFill>
                        <a:latin typeface="Cambria Math" charset="0"/>
                      </a:rPr>
                      <m:t>=</m:t>
                    </m:r>
                    <m:f>
                      <m:fPr>
                        <m:ctrlPr>
                          <a:rPr lang="en-US" sz="3800" i="1">
                            <a:solidFill>
                              <a:schemeClr val="bg1"/>
                            </a:solidFill>
                            <a:latin typeface="Cambria Math" charset="0"/>
                          </a:rPr>
                        </m:ctrlPr>
                      </m:fPr>
                      <m:num>
                        <m:r>
                          <a:rPr lang="en-US" sz="3800" i="1">
                            <a:solidFill>
                              <a:schemeClr val="bg1"/>
                            </a:solidFill>
                            <a:latin typeface="Cambria Math" charset="0"/>
                          </a:rPr>
                          <m:t>𝐿</m:t>
                        </m:r>
                      </m:num>
                      <m:den>
                        <m:r>
                          <a:rPr lang="en-US" sz="3800" i="1">
                            <a:solidFill>
                              <a:schemeClr val="bg1"/>
                            </a:solidFill>
                            <a:latin typeface="Cambria Math" charset="0"/>
                          </a:rPr>
                          <m:t>4</m:t>
                        </m:r>
                        <m:r>
                          <a:rPr lang="en-US" sz="3800" i="1">
                            <a:solidFill>
                              <a:schemeClr val="bg1"/>
                            </a:solidFill>
                            <a:latin typeface="Cambria Math" charset="0"/>
                            <a:ea typeface="Cambria Math" charset="0"/>
                            <a:cs typeface="Cambria Math" charset="0"/>
                          </a:rPr>
                          <m:t>𝜋</m:t>
                        </m:r>
                        <m:sSup>
                          <m:sSupPr>
                            <m:ctrlPr>
                              <a:rPr lang="en-US" sz="3800" i="1">
                                <a:solidFill>
                                  <a:schemeClr val="bg1"/>
                                </a:solidFill>
                                <a:latin typeface="Cambria Math" charset="0"/>
                                <a:ea typeface="Cambria Math" charset="0"/>
                                <a:cs typeface="Cambria Math" charset="0"/>
                              </a:rPr>
                            </m:ctrlPr>
                          </m:sSupPr>
                          <m:e>
                            <m:r>
                              <a:rPr lang="en-US" sz="3800" i="1">
                                <a:solidFill>
                                  <a:schemeClr val="bg1"/>
                                </a:solidFill>
                                <a:latin typeface="Cambria Math" charset="0"/>
                                <a:ea typeface="Cambria Math" charset="0"/>
                                <a:cs typeface="Cambria Math" charset="0"/>
                              </a:rPr>
                              <m:t>𝑟</m:t>
                            </m:r>
                          </m:e>
                          <m:sup>
                            <m:r>
                              <a:rPr lang="en-US" sz="3800" i="1">
                                <a:solidFill>
                                  <a:schemeClr val="bg1"/>
                                </a:solidFill>
                                <a:latin typeface="Cambria Math" charset="0"/>
                                <a:ea typeface="Cambria Math" charset="0"/>
                                <a:cs typeface="Cambria Math" charset="0"/>
                              </a:rPr>
                              <m:t>2</m:t>
                            </m:r>
                          </m:sup>
                        </m:sSup>
                      </m:den>
                    </m:f>
                  </m:oMath>
                </a14:m>
                <a:endParaRPr lang="en-US" sz="3800" dirty="0">
                  <a:solidFill>
                    <a:schemeClr val="bg1"/>
                  </a:solidFill>
                </a:endParaRPr>
              </a:p>
              <a:p>
                <a:pPr marL="0" lvl="3"/>
                <a14:m>
                  <m:oMathPara xmlns:m="http://schemas.openxmlformats.org/officeDocument/2006/math">
                    <m:oMathParaPr>
                      <m:jc m:val="centerGroup"/>
                    </m:oMathParaPr>
                    <m:oMath xmlns:m="http://schemas.openxmlformats.org/officeDocument/2006/math">
                      <m:sSub>
                        <m:sSubPr>
                          <m:ctrlPr>
                            <a:rPr lang="en-US" sz="3800" i="1">
                              <a:solidFill>
                                <a:schemeClr val="bg1"/>
                              </a:solidFill>
                              <a:latin typeface="Cambria Math" charset="0"/>
                            </a:rPr>
                          </m:ctrlPr>
                        </m:sSubPr>
                        <m:e>
                          <m:r>
                            <a:rPr lang="en-US" sz="3800" i="1">
                              <a:solidFill>
                                <a:schemeClr val="bg1"/>
                              </a:solidFill>
                              <a:latin typeface="Cambria Math" charset="0"/>
                            </a:rPr>
                            <m:t> </m:t>
                          </m:r>
                          <m:r>
                            <a:rPr lang="en-US" sz="3800" i="1" smtClean="0">
                              <a:solidFill>
                                <a:schemeClr val="bg1"/>
                              </a:solidFill>
                              <a:latin typeface="Cambria Math" charset="0"/>
                            </a:rPr>
                            <m:t>𝐿</m:t>
                          </m:r>
                        </m:e>
                        <m:sub>
                          <m:r>
                            <a:rPr lang="en-US" sz="3800" i="1">
                              <a:solidFill>
                                <a:schemeClr val="bg1"/>
                              </a:solidFill>
                              <a:latin typeface="Cambria Math" charset="0"/>
                            </a:rPr>
                            <m:t>𝑒𝑑</m:t>
                          </m:r>
                        </m:sub>
                      </m:sSub>
                      <m:r>
                        <a:rPr lang="en-US" sz="3800" i="1">
                          <a:solidFill>
                            <a:schemeClr val="bg1"/>
                          </a:solidFill>
                          <a:latin typeface="Cambria Math" charset="0"/>
                        </a:rPr>
                        <m:t>=</m:t>
                      </m:r>
                      <m:f>
                        <m:fPr>
                          <m:ctrlPr>
                            <a:rPr lang="en-US" sz="3800" i="1">
                              <a:solidFill>
                                <a:schemeClr val="bg1"/>
                              </a:solidFill>
                              <a:latin typeface="Cambria Math" charset="0"/>
                              <a:ea typeface="Cambria Math" charset="0"/>
                              <a:cs typeface="Cambria Math" charset="0"/>
                            </a:rPr>
                          </m:ctrlPr>
                        </m:fPr>
                        <m:num>
                          <m:r>
                            <a:rPr lang="en-US" sz="3800" i="1">
                              <a:solidFill>
                                <a:schemeClr val="bg1"/>
                              </a:solidFill>
                              <a:latin typeface="Cambria Math" charset="0"/>
                            </a:rPr>
                            <m:t>4</m:t>
                          </m:r>
                          <m:r>
                            <a:rPr lang="en-US" sz="3800" i="1">
                              <a:solidFill>
                                <a:schemeClr val="bg1"/>
                              </a:solidFill>
                              <a:latin typeface="Cambria Math" charset="0"/>
                              <a:ea typeface="Cambria Math" charset="0"/>
                              <a:cs typeface="Cambria Math" charset="0"/>
                            </a:rPr>
                            <m:t>𝜋</m:t>
                          </m:r>
                          <m:r>
                            <a:rPr lang="en-US" sz="3800" i="1">
                              <a:solidFill>
                                <a:schemeClr val="bg1"/>
                              </a:solidFill>
                              <a:latin typeface="Cambria Math" charset="0"/>
                              <a:ea typeface="Cambria Math" charset="0"/>
                              <a:cs typeface="Cambria Math" charset="0"/>
                            </a:rPr>
                            <m:t>𝐺𝑐</m:t>
                          </m:r>
                        </m:num>
                        <m:den>
                          <m:r>
                            <a:rPr lang="en-US" sz="3800" i="1">
                              <a:solidFill>
                                <a:schemeClr val="bg1"/>
                              </a:solidFill>
                              <a:latin typeface="Cambria Math" charset="0"/>
                              <a:ea typeface="Cambria Math" charset="0"/>
                              <a:cs typeface="Cambria Math" charset="0"/>
                            </a:rPr>
                            <m:t>𝑘</m:t>
                          </m:r>
                        </m:den>
                      </m:f>
                      <m:r>
                        <a:rPr lang="en-US" sz="3800" i="1">
                          <a:solidFill>
                            <a:schemeClr val="bg1"/>
                          </a:solidFill>
                          <a:latin typeface="Cambria Math" charset="0"/>
                          <a:ea typeface="Cambria Math" charset="0"/>
                          <a:cs typeface="Cambria Math" charset="0"/>
                        </a:rPr>
                        <m:t>𝑀</m:t>
                      </m:r>
                    </m:oMath>
                  </m:oMathPara>
                </a14:m>
                <a:endParaRPr lang="en-US" sz="3800" dirty="0">
                  <a:solidFill>
                    <a:schemeClr val="bg1"/>
                  </a:solidFill>
                </a:endParaRPr>
              </a:p>
            </p:txBody>
          </p:sp>
        </mc:Choice>
        <mc:Fallback xmlns="">
          <p:sp>
            <p:nvSpPr>
              <p:cNvPr id="17" name="TextBox 16"/>
              <p:cNvSpPr txBox="1">
                <a:spLocks noRot="1" noChangeAspect="1" noMove="1" noResize="1" noEditPoints="1" noAdjustHandles="1" noChangeArrowheads="1" noChangeShapeType="1" noTextEdit="1"/>
              </p:cNvSpPr>
              <p:nvPr/>
            </p:nvSpPr>
            <p:spPr>
              <a:xfrm>
                <a:off x="219632" y="16285848"/>
                <a:ext cx="7281905" cy="2033121"/>
              </a:xfrm>
              <a:prstGeom prst="rect">
                <a:avLst/>
              </a:prstGeom>
              <a:blipFill rotWithShape="0">
                <a:blip r:embed="rId10"/>
                <a:stretch>
                  <a:fillRect/>
                </a:stretch>
              </a:blipFill>
            </p:spPr>
            <p:txBody>
              <a:bodyPr/>
              <a:lstStyle/>
              <a:p>
                <a:r>
                  <a:rPr lang="en-US">
                    <a:noFill/>
                  </a:rPr>
                  <a:t> </a:t>
                </a:r>
              </a:p>
            </p:txBody>
          </p:sp>
        </mc:Fallback>
      </mc:AlternateContent>
      <p:sp>
        <p:nvSpPr>
          <p:cNvPr id="39" name="TextBox 38"/>
          <p:cNvSpPr txBox="1"/>
          <p:nvPr/>
        </p:nvSpPr>
        <p:spPr>
          <a:xfrm>
            <a:off x="248431" y="35216842"/>
            <a:ext cx="11809934" cy="5016758"/>
          </a:xfrm>
          <a:prstGeom prst="rect">
            <a:avLst/>
          </a:prstGeom>
          <a:noFill/>
        </p:spPr>
        <p:txBody>
          <a:bodyPr wrap="square" rtlCol="0">
            <a:spAutoFit/>
          </a:bodyPr>
          <a:lstStyle/>
          <a:p>
            <a:r>
              <a:rPr lang="en-US" sz="4000" dirty="0">
                <a:solidFill>
                  <a:schemeClr val="bg1"/>
                </a:solidFill>
              </a:rPr>
              <a:t>Different energies between XMM/Chandra M32 observation may be due to</a:t>
            </a:r>
          </a:p>
          <a:p>
            <a:pPr marL="571500" indent="-571500">
              <a:buFont typeface="Arial" panose="020B0604020202020204" pitchFamily="34" charset="0"/>
              <a:buChar char="•"/>
            </a:pPr>
            <a:r>
              <a:rPr lang="en-US" sz="4000" dirty="0">
                <a:solidFill>
                  <a:schemeClr val="bg1"/>
                </a:solidFill>
              </a:rPr>
              <a:t> the magnetic field orientation changing between observations. </a:t>
            </a:r>
          </a:p>
          <a:p>
            <a:pPr marL="571500" indent="-571500">
              <a:buFont typeface="Arial" panose="020B0604020202020204" pitchFamily="34" charset="0"/>
              <a:buChar char="•"/>
            </a:pPr>
            <a:r>
              <a:rPr lang="en-US" sz="4000" dirty="0">
                <a:solidFill>
                  <a:schemeClr val="bg1"/>
                </a:solidFill>
              </a:rPr>
              <a:t>possibility of an Iron outflow at one of the energies.</a:t>
            </a:r>
          </a:p>
          <a:p>
            <a:pPr marL="571500" indent="-571500">
              <a:buFont typeface="Arial" panose="020B0604020202020204" pitchFamily="34" charset="0"/>
              <a:buChar char="•"/>
            </a:pPr>
            <a:r>
              <a:rPr lang="en-US" sz="4000" dirty="0">
                <a:solidFill>
                  <a:schemeClr val="bg1"/>
                </a:solidFill>
              </a:rPr>
              <a:t>a statistical fluctuation in spectral data</a:t>
            </a:r>
          </a:p>
          <a:p>
            <a:pPr marL="571500" indent="-571500">
              <a:buFont typeface="Arial" panose="020B0604020202020204" pitchFamily="34" charset="0"/>
              <a:buChar char="•"/>
            </a:pPr>
            <a:r>
              <a:rPr lang="en-US" sz="4000" dirty="0">
                <a:solidFill>
                  <a:schemeClr val="bg1"/>
                </a:solidFill>
              </a:rPr>
              <a:t>contributions from the two proximate X-Ray sources are additive.</a:t>
            </a:r>
          </a:p>
        </p:txBody>
      </p:sp>
      <p:sp>
        <p:nvSpPr>
          <p:cNvPr id="44" name="TextBox 43"/>
          <p:cNvSpPr txBox="1"/>
          <p:nvPr/>
        </p:nvSpPr>
        <p:spPr>
          <a:xfrm>
            <a:off x="18884670" y="20122981"/>
            <a:ext cx="3539725" cy="769441"/>
          </a:xfrm>
          <a:prstGeom prst="rect">
            <a:avLst/>
          </a:prstGeom>
          <a:solidFill>
            <a:schemeClr val="accent3">
              <a:lumMod val="40000"/>
              <a:lumOff val="60000"/>
              <a:alpha val="77000"/>
            </a:schemeClr>
          </a:solidFill>
        </p:spPr>
        <p:txBody>
          <a:bodyPr wrap="square" rtlCol="0">
            <a:spAutoFit/>
          </a:bodyPr>
          <a:lstStyle/>
          <a:p>
            <a:pPr algn="ctr"/>
            <a:r>
              <a:rPr lang="en-US" sz="4400" b="1" dirty="0"/>
              <a:t>IC-342</a:t>
            </a:r>
          </a:p>
        </p:txBody>
      </p:sp>
      <p:sp>
        <p:nvSpPr>
          <p:cNvPr id="45" name="TextBox 44"/>
          <p:cNvSpPr txBox="1"/>
          <p:nvPr/>
        </p:nvSpPr>
        <p:spPr>
          <a:xfrm>
            <a:off x="28038235" y="12029844"/>
            <a:ext cx="4178058" cy="769441"/>
          </a:xfrm>
          <a:prstGeom prst="rect">
            <a:avLst/>
          </a:prstGeom>
          <a:solidFill>
            <a:schemeClr val="accent3">
              <a:lumMod val="40000"/>
              <a:lumOff val="60000"/>
              <a:alpha val="77000"/>
            </a:schemeClr>
          </a:solidFill>
        </p:spPr>
        <p:txBody>
          <a:bodyPr wrap="square" rtlCol="0">
            <a:spAutoFit/>
          </a:bodyPr>
          <a:lstStyle/>
          <a:p>
            <a:pPr algn="ctr"/>
            <a:r>
              <a:rPr lang="en-US" sz="4400" b="1" dirty="0"/>
              <a:t>HOLMBERG II</a:t>
            </a:r>
          </a:p>
        </p:txBody>
      </p:sp>
      <p:sp>
        <p:nvSpPr>
          <p:cNvPr id="46" name="TextBox 45"/>
          <p:cNvSpPr txBox="1"/>
          <p:nvPr/>
        </p:nvSpPr>
        <p:spPr>
          <a:xfrm>
            <a:off x="12566618" y="25640110"/>
            <a:ext cx="3866223" cy="769441"/>
          </a:xfrm>
          <a:prstGeom prst="rect">
            <a:avLst/>
          </a:prstGeom>
          <a:solidFill>
            <a:schemeClr val="accent3">
              <a:lumMod val="40000"/>
              <a:lumOff val="60000"/>
              <a:alpha val="77000"/>
            </a:schemeClr>
          </a:solidFill>
        </p:spPr>
        <p:txBody>
          <a:bodyPr wrap="square" rtlCol="0">
            <a:spAutoFit/>
          </a:bodyPr>
          <a:lstStyle/>
          <a:p>
            <a:pPr algn="ctr"/>
            <a:r>
              <a:rPr lang="en-US" sz="4400" b="1" dirty="0"/>
              <a:t>M32</a:t>
            </a:r>
          </a:p>
        </p:txBody>
      </p:sp>
      <p:sp>
        <p:nvSpPr>
          <p:cNvPr id="24" name="TextBox 23">
            <a:extLst>
              <a:ext uri="{FF2B5EF4-FFF2-40B4-BE49-F238E27FC236}">
                <a16:creationId xmlns:a16="http://schemas.microsoft.com/office/drawing/2014/main" xmlns="" id="{146DB33D-8988-CA41-9989-70DD42EDD7F2}"/>
              </a:ext>
            </a:extLst>
          </p:cNvPr>
          <p:cNvSpPr txBox="1"/>
          <p:nvPr/>
        </p:nvSpPr>
        <p:spPr>
          <a:xfrm>
            <a:off x="12566618" y="26474767"/>
            <a:ext cx="10620434" cy="2123658"/>
          </a:xfrm>
          <a:prstGeom prst="rect">
            <a:avLst/>
          </a:prstGeom>
          <a:noFill/>
        </p:spPr>
        <p:txBody>
          <a:bodyPr wrap="square" rtlCol="0">
            <a:spAutoFit/>
          </a:bodyPr>
          <a:lstStyle/>
          <a:p>
            <a:r>
              <a:rPr lang="en-US" sz="4400" dirty="0">
                <a:solidFill>
                  <a:schemeClr val="bg1"/>
                </a:solidFill>
              </a:rPr>
              <a:t>The ULXs observed in M32 are proximate to each other, and therefore needed Chandra data for spatial resolution.</a:t>
            </a:r>
          </a:p>
        </p:txBody>
      </p: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xmlns="" id="{0B7F5411-4646-F141-85A9-DE66DF9B1D2A}"/>
                  </a:ext>
                </a:extLst>
              </p:cNvPr>
              <p:cNvSpPr txBox="1"/>
              <p:nvPr/>
            </p:nvSpPr>
            <p:spPr>
              <a:xfrm rot="20390181">
                <a:off x="8147694" y="16967698"/>
                <a:ext cx="986735"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bg1"/>
                              </a:solidFill>
                              <a:latin typeface="Cambria Math" charset="0"/>
                            </a:rPr>
                          </m:ctrlPr>
                        </m:sSubPr>
                        <m:e>
                          <m:r>
                            <a:rPr lang="en-US" sz="4400" i="1">
                              <a:solidFill>
                                <a:schemeClr val="bg1"/>
                              </a:solidFill>
                              <a:latin typeface="Cambria Math" charset="0"/>
                            </a:rPr>
                            <m:t> </m:t>
                          </m:r>
                          <m:r>
                            <a:rPr lang="en-US" sz="4400" i="1">
                              <a:solidFill>
                                <a:schemeClr val="bg1"/>
                              </a:solidFill>
                              <a:latin typeface="Cambria Math" panose="02040503050406030204" pitchFamily="18" charset="0"/>
                            </a:rPr>
                            <m:t>𝐺</m:t>
                          </m:r>
                        </m:e>
                        <m:sub>
                          <m:r>
                            <a:rPr lang="en-US" sz="4400" i="1">
                              <a:solidFill>
                                <a:schemeClr val="bg1"/>
                              </a:solidFill>
                              <a:latin typeface="Cambria Math" panose="02040503050406030204" pitchFamily="18" charset="0"/>
                            </a:rPr>
                            <m:t>𝑁𝑆</m:t>
                          </m:r>
                        </m:sub>
                      </m:sSub>
                    </m:oMath>
                  </m:oMathPara>
                </a14:m>
                <a:endParaRPr lang="en-US" sz="4400" dirty="0">
                  <a:solidFill>
                    <a:schemeClr val="bg1"/>
                  </a:solidFill>
                </a:endParaRPr>
              </a:p>
            </p:txBody>
          </p:sp>
        </mc:Choice>
        <mc:Fallback xmlns="">
          <p:sp>
            <p:nvSpPr>
              <p:cNvPr id="48" name="TextBox 47">
                <a:extLst>
                  <a:ext uri="{FF2B5EF4-FFF2-40B4-BE49-F238E27FC236}">
                    <a16:creationId xmlns="" xmlns:a16="http://schemas.microsoft.com/office/drawing/2014/main" xmlns:a14="http://schemas.microsoft.com/office/drawing/2010/main" id="{0B7F5411-4646-F141-85A9-DE66DF9B1D2A}"/>
                  </a:ext>
                </a:extLst>
              </p:cNvPr>
              <p:cNvSpPr txBox="1">
                <a:spLocks noRot="1" noChangeAspect="1" noMove="1" noResize="1" noEditPoints="1" noAdjustHandles="1" noChangeArrowheads="1" noChangeShapeType="1" noTextEdit="1"/>
              </p:cNvSpPr>
              <p:nvPr/>
            </p:nvSpPr>
            <p:spPr>
              <a:xfrm rot="20390181">
                <a:off x="8147694" y="16967698"/>
                <a:ext cx="986735" cy="769441"/>
              </a:xfrm>
              <a:prstGeom prst="rect">
                <a:avLst/>
              </a:prstGeom>
              <a:blipFill rotWithShape="0">
                <a:blip r:embed="rId11"/>
                <a:stretch>
                  <a:fillRect r="-50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xmlns="" id="{2FBC1210-D874-134A-88A8-1C281BACA188}"/>
                  </a:ext>
                </a:extLst>
              </p:cNvPr>
              <p:cNvSpPr txBox="1"/>
              <p:nvPr/>
            </p:nvSpPr>
            <p:spPr>
              <a:xfrm rot="20109596">
                <a:off x="9480368" y="16261259"/>
                <a:ext cx="1415006" cy="7783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tx1"/>
                              </a:solidFill>
                              <a:latin typeface="Cambria Math" charset="0"/>
                            </a:rPr>
                          </m:ctrlPr>
                        </m:sSubPr>
                        <m:e>
                          <m:r>
                            <a:rPr lang="en-US" sz="4400" i="1">
                              <a:solidFill>
                                <a:schemeClr val="tx1"/>
                              </a:solidFill>
                              <a:latin typeface="Cambria Math" charset="0"/>
                            </a:rPr>
                            <m:t>𝐹</m:t>
                          </m:r>
                        </m:e>
                        <m:sub>
                          <m:r>
                            <a:rPr lang="en-US" sz="4400" i="1">
                              <a:solidFill>
                                <a:schemeClr val="tx1"/>
                              </a:solidFill>
                              <a:latin typeface="Cambria Math" charset="0"/>
                            </a:rPr>
                            <m:t>𝑟𝑎𝑑</m:t>
                          </m:r>
                        </m:sub>
                      </m:sSub>
                    </m:oMath>
                  </m:oMathPara>
                </a14:m>
                <a:endParaRPr lang="en-US" sz="4400" dirty="0">
                  <a:solidFill>
                    <a:schemeClr val="tx1"/>
                  </a:solidFill>
                </a:endParaRPr>
              </a:p>
            </p:txBody>
          </p:sp>
        </mc:Choice>
        <mc:Fallback xmlns="">
          <p:sp>
            <p:nvSpPr>
              <p:cNvPr id="49" name="TextBox 48">
                <a:extLst>
                  <a:ext uri="{FF2B5EF4-FFF2-40B4-BE49-F238E27FC236}">
                    <a16:creationId xmlns="" xmlns:a16="http://schemas.microsoft.com/office/drawing/2014/main" xmlns:a14="http://schemas.microsoft.com/office/drawing/2010/main" id="{2FBC1210-D874-134A-88A8-1C281BACA188}"/>
                  </a:ext>
                </a:extLst>
              </p:cNvPr>
              <p:cNvSpPr txBox="1">
                <a:spLocks noRot="1" noChangeAspect="1" noMove="1" noResize="1" noEditPoints="1" noAdjustHandles="1" noChangeArrowheads="1" noChangeShapeType="1" noTextEdit="1"/>
              </p:cNvSpPr>
              <p:nvPr/>
            </p:nvSpPr>
            <p:spPr>
              <a:xfrm rot="20109596">
                <a:off x="9480368" y="16261259"/>
                <a:ext cx="1415006" cy="778390"/>
              </a:xfrm>
              <a:prstGeom prst="rect">
                <a:avLst/>
              </a:prstGeom>
              <a:blipFill rotWithShape="0">
                <a:blip r:embed="rId12"/>
                <a:stretch>
                  <a:fillRect/>
                </a:stretch>
              </a:blipFill>
            </p:spPr>
            <p:txBody>
              <a:bodyPr/>
              <a:lstStyle/>
              <a:p>
                <a:r>
                  <a:rPr lang="en-US">
                    <a:noFill/>
                  </a:rPr>
                  <a:t> </a:t>
                </a:r>
              </a:p>
            </p:txBody>
          </p:sp>
        </mc:Fallback>
      </mc:AlternateContent>
      <p:sp>
        <p:nvSpPr>
          <p:cNvPr id="50" name="TextBox 49">
            <a:extLst>
              <a:ext uri="{FF2B5EF4-FFF2-40B4-BE49-F238E27FC236}">
                <a16:creationId xmlns:a16="http://schemas.microsoft.com/office/drawing/2014/main" xmlns="" id="{43A3D535-E061-CA45-BA04-2180B953E1D4}"/>
              </a:ext>
            </a:extLst>
          </p:cNvPr>
          <p:cNvSpPr txBox="1"/>
          <p:nvPr/>
        </p:nvSpPr>
        <p:spPr>
          <a:xfrm>
            <a:off x="24704477" y="37200386"/>
            <a:ext cx="8053900" cy="769441"/>
          </a:xfrm>
          <a:prstGeom prst="rect">
            <a:avLst/>
          </a:prstGeom>
          <a:solidFill>
            <a:schemeClr val="accent3">
              <a:lumMod val="20000"/>
              <a:lumOff val="80000"/>
              <a:alpha val="77000"/>
            </a:schemeClr>
          </a:solidFill>
        </p:spPr>
        <p:txBody>
          <a:bodyPr wrap="square" rtlCol="0">
            <a:spAutoFit/>
          </a:bodyPr>
          <a:lstStyle/>
          <a:p>
            <a:pPr algn="ctr"/>
            <a:r>
              <a:rPr lang="en-US" sz="4400" dirty="0"/>
              <a:t>REFERENCES</a:t>
            </a:r>
          </a:p>
        </p:txBody>
      </p:sp>
      <p:sp>
        <p:nvSpPr>
          <p:cNvPr id="51" name="TextBox 50">
            <a:extLst>
              <a:ext uri="{FF2B5EF4-FFF2-40B4-BE49-F238E27FC236}">
                <a16:creationId xmlns:a16="http://schemas.microsoft.com/office/drawing/2014/main" xmlns="" id="{DFF08B2F-7913-F044-BD1D-5CBAC3EB3913}"/>
              </a:ext>
            </a:extLst>
          </p:cNvPr>
          <p:cNvSpPr txBox="1"/>
          <p:nvPr/>
        </p:nvSpPr>
        <p:spPr>
          <a:xfrm>
            <a:off x="24697915" y="36078905"/>
            <a:ext cx="7717276" cy="1200329"/>
          </a:xfrm>
          <a:prstGeom prst="rect">
            <a:avLst/>
          </a:prstGeom>
          <a:noFill/>
        </p:spPr>
        <p:txBody>
          <a:bodyPr wrap="square" rtlCol="0">
            <a:spAutoFit/>
          </a:bodyPr>
          <a:lstStyle/>
          <a:p>
            <a:pPr marL="857250" indent="-857250" algn="ctr">
              <a:buFont typeface="Arial" panose="020B0604020202020204" pitchFamily="34" charset="0"/>
              <a:buChar char="•"/>
            </a:pPr>
            <a:r>
              <a:rPr lang="en-US" sz="3600" dirty="0">
                <a:solidFill>
                  <a:schemeClr val="bg1"/>
                </a:solidFill>
              </a:rPr>
              <a:t>Caltech WAVE Fellows Program</a:t>
            </a:r>
          </a:p>
          <a:p>
            <a:pPr marL="857250" indent="-857250" algn="ctr">
              <a:buFont typeface="Arial" panose="020B0604020202020204" pitchFamily="34" charset="0"/>
              <a:buChar char="•"/>
            </a:pPr>
            <a:r>
              <a:rPr lang="en-US" sz="3600" dirty="0">
                <a:solidFill>
                  <a:schemeClr val="bg1"/>
                </a:solidFill>
              </a:rPr>
              <a:t>SoCal Edison</a:t>
            </a:r>
          </a:p>
        </p:txBody>
      </p:sp>
      <p:sp>
        <p:nvSpPr>
          <p:cNvPr id="52" name="TextBox 51">
            <a:extLst>
              <a:ext uri="{FF2B5EF4-FFF2-40B4-BE49-F238E27FC236}">
                <a16:creationId xmlns:a16="http://schemas.microsoft.com/office/drawing/2014/main" xmlns="" id="{ECC7E38C-9F65-B647-A841-FCC6DEAF0AA8}"/>
              </a:ext>
            </a:extLst>
          </p:cNvPr>
          <p:cNvSpPr txBox="1"/>
          <p:nvPr/>
        </p:nvSpPr>
        <p:spPr>
          <a:xfrm>
            <a:off x="25072742" y="38044868"/>
            <a:ext cx="7317371" cy="2862322"/>
          </a:xfrm>
          <a:prstGeom prst="rect">
            <a:avLst/>
          </a:prstGeom>
          <a:noFill/>
        </p:spPr>
        <p:txBody>
          <a:bodyPr wrap="square" rtlCol="0">
            <a:spAutoFit/>
          </a:bodyPr>
          <a:lstStyle/>
          <a:p>
            <a:pPr marL="857250" indent="-857250" algn="ctr">
              <a:buFont typeface="Arial" panose="020B0604020202020204" pitchFamily="34" charset="0"/>
              <a:buChar char="•"/>
            </a:pPr>
            <a:r>
              <a:rPr lang="en-US" sz="3600" dirty="0">
                <a:solidFill>
                  <a:schemeClr val="bg1"/>
                </a:solidFill>
              </a:rPr>
              <a:t>M. Brightman et al. 2018</a:t>
            </a:r>
          </a:p>
          <a:p>
            <a:pPr marL="857250" indent="-857250" algn="ctr">
              <a:buFont typeface="Arial" panose="020B0604020202020204" pitchFamily="34" charset="0"/>
              <a:buChar char="•"/>
            </a:pPr>
            <a:r>
              <a:rPr lang="en-US" sz="3600" dirty="0">
                <a:solidFill>
                  <a:schemeClr val="bg1"/>
                </a:solidFill>
              </a:rPr>
              <a:t>H.P. Earnshaw et al. 2018</a:t>
            </a:r>
          </a:p>
          <a:p>
            <a:pPr marL="857250" indent="-857250" algn="ctr">
              <a:buFont typeface="Arial" panose="020B0604020202020204" pitchFamily="34" charset="0"/>
              <a:buChar char="•"/>
            </a:pPr>
            <a:r>
              <a:rPr lang="en-US" sz="3600" dirty="0">
                <a:solidFill>
                  <a:schemeClr val="bg1"/>
                </a:solidFill>
              </a:rPr>
              <a:t>M. </a:t>
            </a:r>
            <a:r>
              <a:rPr lang="en-US" sz="3600" dirty="0" err="1">
                <a:solidFill>
                  <a:schemeClr val="bg1"/>
                </a:solidFill>
              </a:rPr>
              <a:t>Bachetti</a:t>
            </a:r>
            <a:r>
              <a:rPr lang="en-US" sz="3600" dirty="0">
                <a:solidFill>
                  <a:schemeClr val="bg1"/>
                </a:solidFill>
              </a:rPr>
              <a:t> et al. 2014</a:t>
            </a:r>
          </a:p>
          <a:p>
            <a:pPr marL="857250" indent="-857250" algn="ctr">
              <a:buFont typeface="Arial" panose="020B0604020202020204" pitchFamily="34" charset="0"/>
              <a:buChar char="•"/>
            </a:pPr>
            <a:r>
              <a:rPr lang="en-US" sz="3600" dirty="0">
                <a:solidFill>
                  <a:schemeClr val="bg1"/>
                </a:solidFill>
              </a:rPr>
              <a:t>D.J Walton et al. 2016</a:t>
            </a:r>
          </a:p>
          <a:p>
            <a:pPr marL="857250" indent="-857250">
              <a:buFont typeface="Arial" panose="020B0604020202020204" pitchFamily="34" charset="0"/>
              <a:buChar char="•"/>
            </a:pPr>
            <a:endParaRPr lang="en-US" sz="3600" dirty="0">
              <a:solidFill>
                <a:schemeClr val="bg1"/>
              </a:solidFill>
            </a:endParaRPr>
          </a:p>
        </p:txBody>
      </p:sp>
      <p:sp>
        <p:nvSpPr>
          <p:cNvPr id="55" name="TextBox 54">
            <a:extLst>
              <a:ext uri="{FF2B5EF4-FFF2-40B4-BE49-F238E27FC236}">
                <a16:creationId xmlns:a16="http://schemas.microsoft.com/office/drawing/2014/main" xmlns="" id="{9CD66AAA-DCFC-2647-82C6-2D0F33549519}"/>
              </a:ext>
            </a:extLst>
          </p:cNvPr>
          <p:cNvSpPr txBox="1"/>
          <p:nvPr/>
        </p:nvSpPr>
        <p:spPr>
          <a:xfrm>
            <a:off x="24696273" y="35284264"/>
            <a:ext cx="8122564" cy="769441"/>
          </a:xfrm>
          <a:prstGeom prst="rect">
            <a:avLst/>
          </a:prstGeom>
          <a:solidFill>
            <a:schemeClr val="accent3">
              <a:lumMod val="20000"/>
              <a:lumOff val="80000"/>
              <a:alpha val="78000"/>
            </a:schemeClr>
          </a:solidFill>
        </p:spPr>
        <p:txBody>
          <a:bodyPr wrap="square" rtlCol="0">
            <a:spAutoFit/>
          </a:bodyPr>
          <a:lstStyle/>
          <a:p>
            <a:pPr algn="ctr"/>
            <a:r>
              <a:rPr lang="en-US" sz="4400" b="1" dirty="0"/>
              <a:t>ACKNOWLEDGEMENTS</a:t>
            </a:r>
          </a:p>
        </p:txBody>
      </p:sp>
      <p:pic>
        <p:nvPicPr>
          <p:cNvPr id="56" name="Picture 55" descr="250px-Seal_of_the_California_Institute_of_Technology.svg.png">
            <a:extLst>
              <a:ext uri="{FF2B5EF4-FFF2-40B4-BE49-F238E27FC236}">
                <a16:creationId xmlns:a16="http://schemas.microsoft.com/office/drawing/2014/main" xmlns="" id="{58662967-B9EB-3B44-9F22-6448DCA97B8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91083" y="44555"/>
            <a:ext cx="3304465" cy="3291248"/>
          </a:xfrm>
          <a:prstGeom prst="rect">
            <a:avLst/>
          </a:prstGeom>
        </p:spPr>
      </p:pic>
      <p:sp>
        <p:nvSpPr>
          <p:cNvPr id="57" name="TextBox 56">
            <a:extLst>
              <a:ext uri="{FF2B5EF4-FFF2-40B4-BE49-F238E27FC236}">
                <a16:creationId xmlns:a16="http://schemas.microsoft.com/office/drawing/2014/main" xmlns="" id="{6A523FBD-B858-294B-BC8A-08F39C043737}"/>
              </a:ext>
            </a:extLst>
          </p:cNvPr>
          <p:cNvSpPr txBox="1"/>
          <p:nvPr/>
        </p:nvSpPr>
        <p:spPr>
          <a:xfrm>
            <a:off x="3574175" y="1756007"/>
            <a:ext cx="23765452" cy="923330"/>
          </a:xfrm>
          <a:prstGeom prst="rect">
            <a:avLst/>
          </a:prstGeom>
          <a:noFill/>
        </p:spPr>
        <p:txBody>
          <a:bodyPr wrap="square" rtlCol="0">
            <a:spAutoFit/>
          </a:bodyPr>
          <a:lstStyle/>
          <a:p>
            <a:pPr algn="ctr"/>
            <a:r>
              <a:rPr lang="en-US" sz="5400" dirty="0">
                <a:solidFill>
                  <a:schemeClr val="bg1"/>
                </a:solidFill>
              </a:rPr>
              <a:t>A. Sosanya</a:t>
            </a:r>
            <a:r>
              <a:rPr lang="en-US" sz="5400" baseline="30000" dirty="0">
                <a:solidFill>
                  <a:schemeClr val="bg1"/>
                </a:solidFill>
              </a:rPr>
              <a:t>1,2</a:t>
            </a:r>
            <a:r>
              <a:rPr lang="en-US" sz="5400" dirty="0">
                <a:solidFill>
                  <a:schemeClr val="bg1"/>
                </a:solidFill>
              </a:rPr>
              <a:t>, M. Brightman</a:t>
            </a:r>
            <a:r>
              <a:rPr lang="en-US" sz="5400" baseline="30000" dirty="0">
                <a:solidFill>
                  <a:schemeClr val="bg1"/>
                </a:solidFill>
              </a:rPr>
              <a:t>1</a:t>
            </a:r>
            <a:r>
              <a:rPr lang="en-US" sz="5400" dirty="0">
                <a:solidFill>
                  <a:schemeClr val="bg1"/>
                </a:solidFill>
              </a:rPr>
              <a:t>, F.A Harrison</a:t>
            </a:r>
            <a:r>
              <a:rPr lang="en-US" sz="5400" baseline="30000" dirty="0">
                <a:solidFill>
                  <a:schemeClr val="bg1"/>
                </a:solidFill>
              </a:rPr>
              <a:t>1</a:t>
            </a:r>
            <a:r>
              <a:rPr lang="en-US" sz="5400" dirty="0">
                <a:solidFill>
                  <a:schemeClr val="bg1"/>
                </a:solidFill>
              </a:rPr>
              <a:t>, M. Heida</a:t>
            </a:r>
            <a:r>
              <a:rPr lang="en-US" sz="5400" baseline="30000" dirty="0">
                <a:solidFill>
                  <a:schemeClr val="bg1"/>
                </a:solidFill>
              </a:rPr>
              <a:t>1</a:t>
            </a:r>
            <a:r>
              <a:rPr lang="en-US" sz="5400" dirty="0">
                <a:solidFill>
                  <a:schemeClr val="bg1"/>
                </a:solidFill>
              </a:rPr>
              <a:t>, H.P Earnshaw</a:t>
            </a:r>
            <a:r>
              <a:rPr lang="en-US" sz="5400" baseline="30000" dirty="0">
                <a:solidFill>
                  <a:schemeClr val="bg1"/>
                </a:solidFill>
              </a:rPr>
              <a:t>1</a:t>
            </a:r>
            <a:r>
              <a:rPr lang="en-US" sz="5400" dirty="0">
                <a:solidFill>
                  <a:schemeClr val="bg1"/>
                </a:solidFill>
              </a:rPr>
              <a:t>, K. Madsen</a:t>
            </a:r>
            <a:r>
              <a:rPr lang="en-US" sz="5400" baseline="30000" dirty="0">
                <a:solidFill>
                  <a:schemeClr val="bg1"/>
                </a:solidFill>
              </a:rPr>
              <a:t>1</a:t>
            </a:r>
            <a:endParaRPr lang="en-US" sz="4400" dirty="0"/>
          </a:p>
        </p:txBody>
      </p:sp>
      <p:pic>
        <p:nvPicPr>
          <p:cNvPr id="63" name="Picture 62">
            <a:extLst>
              <a:ext uri="{FF2B5EF4-FFF2-40B4-BE49-F238E27FC236}">
                <a16:creationId xmlns:a16="http://schemas.microsoft.com/office/drawing/2014/main" xmlns="" id="{A2E92B19-4868-3C4F-8508-93A6EDA9F50A}"/>
              </a:ext>
            </a:extLst>
          </p:cNvPr>
          <p:cNvPicPr>
            <a:picLocks noChangeAspect="1"/>
          </p:cNvPicPr>
          <p:nvPr/>
        </p:nvPicPr>
        <p:blipFill>
          <a:blip r:embed="rId14">
            <a:lum bright="3000"/>
          </a:blip>
          <a:stretch>
            <a:fillRect/>
          </a:stretch>
        </p:blipFill>
        <p:spPr>
          <a:xfrm>
            <a:off x="27118253" y="498929"/>
            <a:ext cx="2693690" cy="2755693"/>
          </a:xfrm>
          <a:prstGeom prst="rect">
            <a:avLst/>
          </a:prstGeom>
        </p:spPr>
      </p:pic>
      <p:sp>
        <p:nvSpPr>
          <p:cNvPr id="6" name="TextBox 5"/>
          <p:cNvSpPr txBox="1"/>
          <p:nvPr/>
        </p:nvSpPr>
        <p:spPr>
          <a:xfrm>
            <a:off x="10542515" y="15331478"/>
            <a:ext cx="1369960" cy="1129412"/>
          </a:xfrm>
          <a:prstGeom prst="rect">
            <a:avLst/>
          </a:prstGeom>
          <a:noFill/>
        </p:spPr>
        <p:txBody>
          <a:bodyPr wrap="square" rtlCol="0">
            <a:spAutoFit/>
          </a:bodyPr>
          <a:lstStyle/>
          <a:p>
            <a:r>
              <a:rPr lang="en-US" b="1" dirty="0"/>
              <a:t>NS</a:t>
            </a:r>
          </a:p>
        </p:txBody>
      </p:sp>
      <p:pic>
        <p:nvPicPr>
          <p:cNvPr id="16" name="Picture 15"/>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521559" y="12364765"/>
            <a:ext cx="9207453" cy="7394755"/>
          </a:xfrm>
          <a:prstGeom prst="rect">
            <a:avLst/>
          </a:prstGeom>
        </p:spPr>
      </p:pic>
      <p:sp>
        <p:nvSpPr>
          <p:cNvPr id="54" name="TextBox 53"/>
          <p:cNvSpPr txBox="1"/>
          <p:nvPr/>
        </p:nvSpPr>
        <p:spPr>
          <a:xfrm>
            <a:off x="306507" y="24486005"/>
            <a:ext cx="5936792" cy="1384995"/>
          </a:xfrm>
          <a:prstGeom prst="rect">
            <a:avLst/>
          </a:prstGeom>
          <a:noFill/>
        </p:spPr>
        <p:txBody>
          <a:bodyPr wrap="square" rtlCol="0">
            <a:spAutoFit/>
          </a:bodyPr>
          <a:lstStyle/>
          <a:p>
            <a:r>
              <a:rPr lang="en-US" sz="2800" dirty="0">
                <a:solidFill>
                  <a:schemeClr val="bg1"/>
                </a:solidFill>
              </a:rPr>
              <a:t>(Right) Cyclotron line found in M51’s ULX-8 found by </a:t>
            </a:r>
            <a:r>
              <a:rPr lang="en-US" sz="2800" dirty="0" err="1">
                <a:solidFill>
                  <a:schemeClr val="bg1"/>
                </a:solidFill>
              </a:rPr>
              <a:t>M.Brightman</a:t>
            </a:r>
            <a:r>
              <a:rPr lang="en-US" sz="2800" dirty="0">
                <a:solidFill>
                  <a:schemeClr val="bg1"/>
                </a:solidFill>
              </a:rPr>
              <a:t>, now believed to be neutron-star powered.</a:t>
            </a:r>
          </a:p>
        </p:txBody>
      </p:sp>
      <p:sp>
        <p:nvSpPr>
          <p:cNvPr id="29" name="Oval 28"/>
          <p:cNvSpPr/>
          <p:nvPr/>
        </p:nvSpPr>
        <p:spPr>
          <a:xfrm>
            <a:off x="8163216" y="18216889"/>
            <a:ext cx="4701888" cy="4685211"/>
          </a:xfrm>
          <a:prstGeom prst="ellipse">
            <a:avLst/>
          </a:prstGeom>
          <a:noFill/>
          <a:ln w="1270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0" name="TextBox 39"/>
              <p:cNvSpPr txBox="1"/>
              <p:nvPr/>
            </p:nvSpPr>
            <p:spPr>
              <a:xfrm>
                <a:off x="9309252" y="20335442"/>
                <a:ext cx="2014454" cy="7078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4000" b="0" i="1" smtClean="0">
                          <a:solidFill>
                            <a:schemeClr val="bg1"/>
                          </a:solidFill>
                          <a:latin typeface="Cambria Math" charset="0"/>
                        </a:rPr>
                        <m:t>𝐸</m:t>
                      </m:r>
                      <m:r>
                        <a:rPr lang="en-US" sz="4000" b="0" i="1" smtClean="0">
                          <a:solidFill>
                            <a:schemeClr val="bg1"/>
                          </a:solidFill>
                          <a:latin typeface="Cambria Math" charset="0"/>
                        </a:rPr>
                        <m:t>=0</m:t>
                      </m:r>
                    </m:oMath>
                  </m:oMathPara>
                </a14:m>
                <a:endParaRPr lang="en-US" sz="4000" dirty="0">
                  <a:solidFill>
                    <a:schemeClr val="bg1"/>
                  </a:solidFill>
                </a:endParaRPr>
              </a:p>
            </p:txBody>
          </p:sp>
        </mc:Choice>
        <mc:Fallback xmlns="">
          <p:sp>
            <p:nvSpPr>
              <p:cNvPr id="40" name="TextBox 39"/>
              <p:cNvSpPr txBox="1">
                <a:spLocks noRot="1" noChangeAspect="1" noMove="1" noResize="1" noEditPoints="1" noAdjustHandles="1" noChangeArrowheads="1" noChangeShapeType="1" noTextEdit="1"/>
              </p:cNvSpPr>
              <p:nvPr/>
            </p:nvSpPr>
            <p:spPr>
              <a:xfrm>
                <a:off x="9309252" y="20335442"/>
                <a:ext cx="2014454" cy="707886"/>
              </a:xfrm>
              <a:prstGeom prst="rect">
                <a:avLst/>
              </a:prstGeom>
              <a:blipFill rotWithShape="0">
                <a:blip r:embed="rId1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2" name="TextBox 41"/>
              <p:cNvSpPr txBox="1"/>
              <p:nvPr/>
            </p:nvSpPr>
            <p:spPr>
              <a:xfrm rot="2091658">
                <a:off x="10765932" y="19329663"/>
                <a:ext cx="820392"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bg1"/>
                              </a:solidFill>
                              <a:latin typeface="Cambria Math" charset="0"/>
                            </a:rPr>
                          </m:ctrlPr>
                        </m:sSubPr>
                        <m:e>
                          <m:r>
                            <a:rPr lang="en-US" sz="3600" b="1" i="1" smtClean="0">
                              <a:solidFill>
                                <a:schemeClr val="bg1"/>
                              </a:solidFill>
                              <a:latin typeface="Cambria Math" charset="0"/>
                            </a:rPr>
                            <m:t>𝑬</m:t>
                          </m:r>
                        </m:e>
                        <m:sub>
                          <m:r>
                            <a:rPr lang="en-US" sz="3600" b="1" i="1" smtClean="0">
                              <a:solidFill>
                                <a:schemeClr val="bg1"/>
                              </a:solidFill>
                              <a:latin typeface="Cambria Math" charset="0"/>
                            </a:rPr>
                            <m:t>𝟏</m:t>
                          </m:r>
                        </m:sub>
                      </m:sSub>
                    </m:oMath>
                  </m:oMathPara>
                </a14:m>
                <a:endParaRPr lang="en-US" sz="3600" b="1" dirty="0">
                  <a:solidFill>
                    <a:schemeClr val="bg1"/>
                  </a:solidFill>
                </a:endParaRPr>
              </a:p>
            </p:txBody>
          </p:sp>
        </mc:Choice>
        <mc:Fallback xmlns="">
          <p:sp>
            <p:nvSpPr>
              <p:cNvPr id="42" name="TextBox 41"/>
              <p:cNvSpPr txBox="1">
                <a:spLocks noRot="1" noChangeAspect="1" noMove="1" noResize="1" noEditPoints="1" noAdjustHandles="1" noChangeArrowheads="1" noChangeShapeType="1" noTextEdit="1"/>
              </p:cNvSpPr>
              <p:nvPr/>
            </p:nvSpPr>
            <p:spPr>
              <a:xfrm rot="2091658">
                <a:off x="10765932" y="19329663"/>
                <a:ext cx="820392" cy="646331"/>
              </a:xfrm>
              <a:prstGeom prst="rect">
                <a:avLst/>
              </a:prstGeom>
              <a:blipFill rotWithShape="0">
                <a:blip r:embed="rId1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p:cNvSpPr txBox="1"/>
              <p:nvPr/>
            </p:nvSpPr>
            <p:spPr>
              <a:xfrm rot="2091658">
                <a:off x="11280659" y="18786802"/>
                <a:ext cx="814041" cy="6554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bg1"/>
                              </a:solidFill>
                              <a:latin typeface="Cambria Math" charset="0"/>
                            </a:rPr>
                          </m:ctrlPr>
                        </m:sSubPr>
                        <m:e>
                          <m:r>
                            <a:rPr lang="en-US" sz="3600" b="1" i="1" smtClean="0">
                              <a:solidFill>
                                <a:schemeClr val="bg1"/>
                              </a:solidFill>
                              <a:latin typeface="Cambria Math" charset="0"/>
                            </a:rPr>
                            <m:t>𝑬</m:t>
                          </m:r>
                        </m:e>
                        <m:sub>
                          <m:r>
                            <a:rPr lang="en-US" sz="3600" b="1" i="1" smtClean="0">
                              <a:solidFill>
                                <a:schemeClr val="bg1"/>
                              </a:solidFill>
                              <a:latin typeface="Cambria Math" charset="0"/>
                            </a:rPr>
                            <m:t>𝟐</m:t>
                          </m:r>
                        </m:sub>
                      </m:sSub>
                    </m:oMath>
                  </m:oMathPara>
                </a14:m>
                <a:endParaRPr lang="en-US" sz="3600" b="1" dirty="0">
                  <a:solidFill>
                    <a:schemeClr val="bg1"/>
                  </a:solidFill>
                </a:endParaRPr>
              </a:p>
            </p:txBody>
          </p:sp>
        </mc:Choice>
        <mc:Fallback xmlns="">
          <p:sp>
            <p:nvSpPr>
              <p:cNvPr id="60" name="TextBox 59"/>
              <p:cNvSpPr txBox="1">
                <a:spLocks noRot="1" noChangeAspect="1" noMove="1" noResize="1" noEditPoints="1" noAdjustHandles="1" noChangeArrowheads="1" noChangeShapeType="1" noTextEdit="1"/>
              </p:cNvSpPr>
              <p:nvPr/>
            </p:nvSpPr>
            <p:spPr>
              <a:xfrm rot="2091658">
                <a:off x="11280659" y="18786802"/>
                <a:ext cx="814041" cy="655448"/>
              </a:xfrm>
              <a:prstGeom prst="rect">
                <a:avLst/>
              </a:prstGeom>
              <a:blipFill rotWithShape="0">
                <a:blip r:embed="rId1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 name="TextBox 60"/>
              <p:cNvSpPr txBox="1"/>
              <p:nvPr/>
            </p:nvSpPr>
            <p:spPr>
              <a:xfrm rot="2091658">
                <a:off x="11796263" y="18193936"/>
                <a:ext cx="919650"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bg1"/>
                              </a:solidFill>
                              <a:latin typeface="Cambria Math" charset="0"/>
                            </a:rPr>
                          </m:ctrlPr>
                        </m:sSubPr>
                        <m:e>
                          <m:r>
                            <a:rPr lang="en-US" sz="3600" b="1" i="1" smtClean="0">
                              <a:solidFill>
                                <a:schemeClr val="bg1"/>
                              </a:solidFill>
                              <a:latin typeface="Cambria Math" charset="0"/>
                            </a:rPr>
                            <m:t>𝑬</m:t>
                          </m:r>
                        </m:e>
                        <m:sub>
                          <m:r>
                            <a:rPr lang="en-US" sz="3600" b="1" i="1" smtClean="0">
                              <a:solidFill>
                                <a:schemeClr val="bg1"/>
                              </a:solidFill>
                              <a:latin typeface="Cambria Math" charset="0"/>
                            </a:rPr>
                            <m:t>𝟑</m:t>
                          </m:r>
                        </m:sub>
                      </m:sSub>
                    </m:oMath>
                  </m:oMathPara>
                </a14:m>
                <a:endParaRPr lang="en-US" sz="3600" b="1" dirty="0">
                  <a:solidFill>
                    <a:schemeClr val="bg1"/>
                  </a:solidFill>
                </a:endParaRPr>
              </a:p>
            </p:txBody>
          </p:sp>
        </mc:Choice>
        <mc:Fallback xmlns="">
          <p:sp>
            <p:nvSpPr>
              <p:cNvPr id="61" name="TextBox 60"/>
              <p:cNvSpPr txBox="1">
                <a:spLocks noRot="1" noChangeAspect="1" noMove="1" noResize="1" noEditPoints="1" noAdjustHandles="1" noChangeArrowheads="1" noChangeShapeType="1" noTextEdit="1"/>
              </p:cNvSpPr>
              <p:nvPr/>
            </p:nvSpPr>
            <p:spPr>
              <a:xfrm rot="2091658">
                <a:off x="11796263" y="18193936"/>
                <a:ext cx="919650" cy="646331"/>
              </a:xfrm>
              <a:prstGeom prst="rect">
                <a:avLst/>
              </a:prstGeom>
              <a:blipFill rotWithShape="0">
                <a:blip r:embed="rId19"/>
                <a:stretch>
                  <a:fillRect/>
                </a:stretch>
              </a:blipFill>
            </p:spPr>
            <p:txBody>
              <a:bodyPr/>
              <a:lstStyle/>
              <a:p>
                <a:r>
                  <a:rPr lang="en-US">
                    <a:noFill/>
                  </a:rPr>
                  <a:t> </a:t>
                </a:r>
              </a:p>
            </p:txBody>
          </p:sp>
        </mc:Fallback>
      </mc:AlternateContent>
      <p:sp>
        <p:nvSpPr>
          <p:cNvPr id="64" name="TextBox 63"/>
          <p:cNvSpPr txBox="1"/>
          <p:nvPr/>
        </p:nvSpPr>
        <p:spPr>
          <a:xfrm>
            <a:off x="10852240" y="22912234"/>
            <a:ext cx="2582867" cy="1569660"/>
          </a:xfrm>
          <a:prstGeom prst="rect">
            <a:avLst/>
          </a:prstGeom>
          <a:noFill/>
        </p:spPr>
        <p:txBody>
          <a:bodyPr wrap="square" rtlCol="0">
            <a:spAutoFit/>
          </a:bodyPr>
          <a:lstStyle/>
          <a:p>
            <a:r>
              <a:rPr lang="en-US" sz="2000" dirty="0">
                <a:solidFill>
                  <a:schemeClr val="bg1"/>
                </a:solidFill>
              </a:rPr>
              <a:t>(</a:t>
            </a:r>
            <a:r>
              <a:rPr lang="en-US" sz="2400" dirty="0">
                <a:solidFill>
                  <a:schemeClr val="bg1"/>
                </a:solidFill>
              </a:rPr>
              <a:t>Above)</a:t>
            </a:r>
          </a:p>
          <a:p>
            <a:r>
              <a:rPr lang="en-US" sz="2400" dirty="0">
                <a:solidFill>
                  <a:schemeClr val="bg1"/>
                </a:solidFill>
              </a:rPr>
              <a:t>A 2-D representation of Landau levels</a:t>
            </a:r>
          </a:p>
        </p:txBody>
      </p:sp>
      <mc:AlternateContent xmlns:mc="http://schemas.openxmlformats.org/markup-compatibility/2006" xmlns:a14="http://schemas.microsoft.com/office/drawing/2010/main">
        <mc:Choice Requires="a14">
          <p:sp>
            <p:nvSpPr>
              <p:cNvPr id="65" name="TextBox 64"/>
              <p:cNvSpPr txBox="1"/>
              <p:nvPr/>
            </p:nvSpPr>
            <p:spPr>
              <a:xfrm rot="643272">
                <a:off x="8582953" y="19229590"/>
                <a:ext cx="732069" cy="112941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𝑞</m:t>
                      </m:r>
                    </m:oMath>
                  </m:oMathPara>
                </a14:m>
                <a:endParaRPr lang="en-US" dirty="0"/>
              </a:p>
            </p:txBody>
          </p:sp>
        </mc:Choice>
        <mc:Fallback xmlns="">
          <p:sp>
            <p:nvSpPr>
              <p:cNvPr id="65" name="TextBox 64"/>
              <p:cNvSpPr txBox="1">
                <a:spLocks noRot="1" noChangeAspect="1" noMove="1" noResize="1" noEditPoints="1" noAdjustHandles="1" noChangeArrowheads="1" noChangeShapeType="1" noTextEdit="1"/>
              </p:cNvSpPr>
              <p:nvPr/>
            </p:nvSpPr>
            <p:spPr>
              <a:xfrm rot="643272">
                <a:off x="8582953" y="19229590"/>
                <a:ext cx="732069" cy="1129412"/>
              </a:xfrm>
              <a:prstGeom prst="rect">
                <a:avLst/>
              </a:prstGeom>
              <a:blipFill rotWithShape="0">
                <a:blip r:embed="rId20"/>
                <a:stretch>
                  <a:fillRect/>
                </a:stretch>
              </a:blipFill>
            </p:spPr>
            <p:txBody>
              <a:bodyPr/>
              <a:lstStyle/>
              <a:p>
                <a:r>
                  <a:rPr lang="en-US">
                    <a:noFill/>
                  </a:rPr>
                  <a:t> </a:t>
                </a:r>
              </a:p>
            </p:txBody>
          </p:sp>
        </mc:Fallback>
      </mc:AlternateContent>
      <p:sp>
        <p:nvSpPr>
          <p:cNvPr id="67" name="Curved Up Arrow 66"/>
          <p:cNvSpPr/>
          <p:nvPr/>
        </p:nvSpPr>
        <p:spPr>
          <a:xfrm rot="11968748">
            <a:off x="9099376" y="18662910"/>
            <a:ext cx="1216152" cy="731520"/>
          </a:xfrm>
          <a:prstGeom prst="curvedUp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ight Arrow 67"/>
          <p:cNvSpPr/>
          <p:nvPr/>
        </p:nvSpPr>
        <p:spPr>
          <a:xfrm rot="19403201">
            <a:off x="6443004" y="19526044"/>
            <a:ext cx="1628517" cy="84899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xmlns="" id="{0B7F5411-4646-F141-85A9-DE66DF9B1D2A}"/>
                  </a:ext>
                </a:extLst>
              </p:cNvPr>
              <p:cNvSpPr txBox="1"/>
              <p:nvPr/>
            </p:nvSpPr>
            <p:spPr>
              <a:xfrm rot="19047105">
                <a:off x="6648274" y="20331254"/>
                <a:ext cx="1650918"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4400" b="1" i="1">
                          <a:solidFill>
                            <a:schemeClr val="bg1"/>
                          </a:solidFill>
                          <a:latin typeface="Cambria Math" charset="0"/>
                        </a:rPr>
                        <m:t>𝑩</m:t>
                      </m:r>
                    </m:oMath>
                  </m:oMathPara>
                </a14:m>
                <a:endParaRPr lang="en-US" sz="4400" b="1" dirty="0">
                  <a:solidFill>
                    <a:schemeClr val="bg1"/>
                  </a:solidFill>
                </a:endParaRPr>
              </a:p>
            </p:txBody>
          </p:sp>
        </mc:Choice>
        <mc:Fallback xmlns="">
          <p:sp>
            <p:nvSpPr>
              <p:cNvPr id="70" name="TextBox 69">
                <a:extLst>
                  <a:ext uri="{FF2B5EF4-FFF2-40B4-BE49-F238E27FC236}">
                    <a16:creationId xmlns:a16="http://schemas.microsoft.com/office/drawing/2014/main" xmlns:a14="http://schemas.microsoft.com/office/drawing/2010/main" xmlns="" id="{0B7F5411-4646-F141-85A9-DE66DF9B1D2A}"/>
                  </a:ext>
                </a:extLst>
              </p:cNvPr>
              <p:cNvSpPr txBox="1">
                <a:spLocks noRot="1" noChangeAspect="1" noMove="1" noResize="1" noEditPoints="1" noAdjustHandles="1" noChangeArrowheads="1" noChangeShapeType="1" noTextEdit="1"/>
              </p:cNvSpPr>
              <p:nvPr/>
            </p:nvSpPr>
            <p:spPr>
              <a:xfrm rot="19047105">
                <a:off x="6648274" y="20331254"/>
                <a:ext cx="1650918" cy="769441"/>
              </a:xfrm>
              <a:prstGeom prst="rect">
                <a:avLst/>
              </a:prstGeom>
              <a:blipFill rotWithShape="0">
                <a:blip r:embed="rId21"/>
                <a:stretch>
                  <a:fillRect/>
                </a:stretch>
              </a:blipFill>
            </p:spPr>
            <p:txBody>
              <a:bodyPr/>
              <a:lstStyle/>
              <a:p>
                <a:r>
                  <a:rPr lang="en-US">
                    <a:noFill/>
                  </a:rPr>
                  <a:t> </a:t>
                </a:r>
              </a:p>
            </p:txBody>
          </p:sp>
        </mc:Fallback>
      </mc:AlternateContent>
      <p:sp>
        <p:nvSpPr>
          <p:cNvPr id="71" name="Oval 70"/>
          <p:cNvSpPr/>
          <p:nvPr/>
        </p:nvSpPr>
        <p:spPr>
          <a:xfrm>
            <a:off x="9422101" y="19764242"/>
            <a:ext cx="1914736" cy="1892166"/>
          </a:xfrm>
          <a:prstGeom prst="ellipse">
            <a:avLst/>
          </a:prstGeom>
          <a:noFill/>
          <a:ln w="1270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6470500" y="22119446"/>
            <a:ext cx="3904531" cy="3845306"/>
          </a:xfrm>
          <a:prstGeom prst="rect">
            <a:avLst/>
          </a:prstGeom>
        </p:spPr>
      </p:pic>
      <p:sp>
        <p:nvSpPr>
          <p:cNvPr id="58" name="Oval 57"/>
          <p:cNvSpPr/>
          <p:nvPr/>
        </p:nvSpPr>
        <p:spPr>
          <a:xfrm>
            <a:off x="8377851" y="23846923"/>
            <a:ext cx="1204988" cy="1128246"/>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08E8A606-E04B-9D43-8F47-3DD8EA1E9C41}"/>
              </a:ext>
            </a:extLst>
          </p:cNvPr>
          <p:cNvSpPr/>
          <p:nvPr/>
        </p:nvSpPr>
        <p:spPr>
          <a:xfrm>
            <a:off x="16365681" y="13535397"/>
            <a:ext cx="1450350" cy="1361243"/>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73" name="TextBox 72">
                <a:extLst>
                  <a:ext uri="{FF2B5EF4-FFF2-40B4-BE49-F238E27FC236}">
                    <a16:creationId xmlns:a16="http://schemas.microsoft.com/office/drawing/2014/main" xmlns="" id="{5D152916-30D9-0340-82D8-1DFE9D484F15}"/>
                  </a:ext>
                </a:extLst>
              </p:cNvPr>
              <p:cNvSpPr txBox="1"/>
              <p:nvPr/>
            </p:nvSpPr>
            <p:spPr>
              <a:xfrm>
                <a:off x="14677820" y="20983975"/>
                <a:ext cx="7746575" cy="2185214"/>
              </a:xfrm>
              <a:prstGeom prst="rect">
                <a:avLst/>
              </a:prstGeom>
              <a:solidFill>
                <a:schemeClr val="tx1">
                  <a:alpha val="0"/>
                </a:schemeClr>
              </a:solidFill>
              <a:effectLst>
                <a:glow rad="1854200">
                  <a:schemeClr val="tx1">
                    <a:alpha val="0"/>
                  </a:schemeClr>
                </a:glow>
                <a:reflection stA="45000" endPos="65000" dist="50800" dir="5400000" sy="-100000" algn="bl" rotWithShape="0"/>
              </a:effectLst>
            </p:spPr>
            <p:txBody>
              <a:bodyPr wrap="square" rtlCol="0">
                <a:spAutoFit/>
              </a:bodyPr>
              <a:lstStyle/>
              <a:p>
                <a:pPr algn="r"/>
                <a14:m>
                  <m:oMath xmlns:m="http://schemas.openxmlformats.org/officeDocument/2006/math">
                    <m:r>
                      <a:rPr lang="en-US" sz="4400" i="1" dirty="0" smtClean="0">
                        <a:solidFill>
                          <a:schemeClr val="bg1"/>
                        </a:solidFill>
                        <a:latin typeface="Cambria Math" panose="02040503050406030204" pitchFamily="18" charset="0"/>
                      </a:rPr>
                      <m:t>𝐸</m:t>
                    </m:r>
                    <m:r>
                      <a:rPr lang="en-US" sz="4400" i="1" dirty="0">
                        <a:solidFill>
                          <a:schemeClr val="bg1"/>
                        </a:solidFill>
                        <a:latin typeface="Cambria Math" charset="0"/>
                        <a:ea typeface="Cambria Math" charset="0"/>
                        <a:cs typeface="Cambria Math" charset="0"/>
                      </a:rPr>
                      <m:t>~</m:t>
                    </m:r>
                    <m:r>
                      <a:rPr lang="en-US" sz="4400" b="0" i="1" dirty="0" smtClean="0">
                        <a:solidFill>
                          <a:schemeClr val="bg1"/>
                        </a:solidFill>
                        <a:latin typeface="Cambria Math" panose="02040503050406030204" pitchFamily="18" charset="0"/>
                        <a:ea typeface="Cambria Math" charset="0"/>
                        <a:cs typeface="Cambria Math" charset="0"/>
                      </a:rPr>
                      <m:t>5</m:t>
                    </m:r>
                  </m:oMath>
                </a14:m>
                <a:r>
                  <a:rPr lang="en-US" sz="4400" dirty="0">
                    <a:solidFill>
                      <a:schemeClr val="bg1"/>
                    </a:solidFill>
                  </a:rPr>
                  <a:t> </a:t>
                </a:r>
                <a:r>
                  <a:rPr lang="en-US" sz="4400" dirty="0" smtClean="0">
                    <a:solidFill>
                      <a:schemeClr val="bg1"/>
                    </a:solidFill>
                  </a:rPr>
                  <a:t>keV absorption detected </a:t>
                </a:r>
                <a:r>
                  <a:rPr lang="en-US" sz="4400" dirty="0">
                    <a:solidFill>
                      <a:schemeClr val="bg1"/>
                    </a:solidFill>
                  </a:rPr>
                  <a:t>at </a:t>
                </a:r>
                <a14:m>
                  <m:oMath xmlns:m="http://schemas.openxmlformats.org/officeDocument/2006/math">
                    <m:r>
                      <a:rPr lang="en-US" sz="4400" i="1" dirty="0">
                        <a:solidFill>
                          <a:schemeClr val="bg1"/>
                        </a:solidFill>
                        <a:latin typeface="Cambria Math" panose="02040503050406030204" pitchFamily="18" charset="0"/>
                      </a:rPr>
                      <m:t>2</m:t>
                    </m:r>
                    <m:r>
                      <a:rPr lang="en-US" sz="4400" i="1">
                        <a:solidFill>
                          <a:schemeClr val="bg1"/>
                        </a:solidFill>
                        <a:latin typeface="Cambria Math" panose="02040503050406030204" pitchFamily="18" charset="0"/>
                        <a:ea typeface="Cambria Math" panose="02040503050406030204" pitchFamily="18" charset="0"/>
                      </a:rPr>
                      <m:t>𝜎</m:t>
                    </m:r>
                    <m:r>
                      <a:rPr lang="en-US" sz="4400" i="1">
                        <a:solidFill>
                          <a:schemeClr val="bg1"/>
                        </a:solidFill>
                        <a:latin typeface="Cambria Math" panose="02040503050406030204" pitchFamily="18" charset="0"/>
                        <a:ea typeface="Cambria Math" panose="02040503050406030204" pitchFamily="18" charset="0"/>
                      </a:rPr>
                      <m:t> </m:t>
                    </m:r>
                    <m:r>
                      <m:rPr>
                        <m:sty m:val="p"/>
                      </m:rPr>
                      <a:rPr lang="en-US" sz="4400">
                        <a:solidFill>
                          <a:schemeClr val="bg1"/>
                        </a:solidFill>
                        <a:latin typeface="Cambria Math" panose="02040503050406030204" pitchFamily="18" charset="0"/>
                        <a:ea typeface="Cambria Math" panose="02040503050406030204" pitchFamily="18" charset="0"/>
                      </a:rPr>
                      <m:t>level</m:t>
                    </m:r>
                    <m:r>
                      <a:rPr lang="en-US" sz="4400">
                        <a:solidFill>
                          <a:schemeClr val="bg1"/>
                        </a:solidFill>
                        <a:latin typeface="Cambria Math" panose="02040503050406030204" pitchFamily="18" charset="0"/>
                        <a:ea typeface="Cambria Math" panose="02040503050406030204" pitchFamily="18" charset="0"/>
                      </a:rPr>
                      <m:t> </m:t>
                    </m:r>
                  </m:oMath>
                </a14:m>
                <a:r>
                  <a:rPr lang="en-US" sz="4400" dirty="0">
                    <a:solidFill>
                      <a:schemeClr val="bg1"/>
                    </a:solidFill>
                  </a:rPr>
                  <a:t>in XMM observation with </a:t>
                </a:r>
                <a14:m>
                  <m:oMath xmlns:m="http://schemas.openxmlformats.org/officeDocument/2006/math">
                    <m:sSup>
                      <m:sSupPr>
                        <m:ctrlPr>
                          <a:rPr lang="en-US" sz="4800" i="1">
                            <a:ln w="0"/>
                            <a:solidFill>
                              <a:schemeClr val="bg1"/>
                            </a:solidFill>
                            <a:effectLst>
                              <a:outerShdw blurRad="38100" dist="25400" dir="5400000" algn="ctr" rotWithShape="0">
                                <a:srgbClr val="6E747A">
                                  <a:alpha val="43000"/>
                                </a:srgbClr>
                              </a:outerShdw>
                            </a:effectLst>
                            <a:latin typeface="Cambria Math" charset="0"/>
                          </a:rPr>
                        </m:ctrlPr>
                      </m:sSupPr>
                      <m:e>
                        <m:r>
                          <a:rPr lang="en-US" sz="4400" i="1">
                            <a:ln w="0"/>
                            <a:solidFill>
                              <a:schemeClr val="bg1"/>
                            </a:solidFill>
                            <a:effectLst>
                              <a:outerShdw blurRad="38100" dist="25400" dir="5400000" algn="ctr" rotWithShape="0">
                                <a:srgbClr val="6E747A">
                                  <a:alpha val="43000"/>
                                </a:srgbClr>
                              </a:outerShdw>
                            </a:effectLst>
                            <a:latin typeface="Cambria Math" charset="0"/>
                            <a:ea typeface="Cambria Math" charset="0"/>
                            <a:cs typeface="Cambria Math" charset="0"/>
                          </a:rPr>
                          <m:t>∆</m:t>
                        </m:r>
                        <m:r>
                          <a:rPr lang="en-US" sz="48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8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8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4800" i="1">
                        <a:ln w="0"/>
                        <a:solidFill>
                          <a:schemeClr val="bg1"/>
                        </a:solidFill>
                        <a:effectLst>
                          <a:outerShdw blurRad="38100" dist="25400" dir="5400000" algn="ctr" rotWithShape="0">
                            <a:srgbClr val="6E747A">
                              <a:alpha val="43000"/>
                            </a:srgbClr>
                          </a:outerShdw>
                        </a:effectLst>
                        <a:latin typeface="Cambria Math" charset="0"/>
                      </a:rPr>
                      <m:t>8</m:t>
                    </m:r>
                  </m:oMath>
                </a14:m>
                <a:endParaRPr lang="en-US" sz="4400" dirty="0">
                  <a:solidFill>
                    <a:schemeClr val="bg1"/>
                  </a:solidFill>
                </a:endParaRPr>
              </a:p>
            </p:txBody>
          </p:sp>
        </mc:Choice>
        <mc:Fallback>
          <p:sp>
            <p:nvSpPr>
              <p:cNvPr id="73" name="TextBox 72">
                <a:extLst>
                  <a:ext uri="{FF2B5EF4-FFF2-40B4-BE49-F238E27FC236}">
                    <a16:creationId xmlns:a16="http://schemas.microsoft.com/office/drawing/2014/main" xmlns:a14="http://schemas.microsoft.com/office/drawing/2010/main" xmlns="" id="{5D152916-30D9-0340-82D8-1DFE9D484F15}"/>
                  </a:ext>
                </a:extLst>
              </p:cNvPr>
              <p:cNvSpPr txBox="1">
                <a:spLocks noRot="1" noChangeAspect="1" noMove="1" noResize="1" noEditPoints="1" noAdjustHandles="1" noChangeArrowheads="1" noChangeShapeType="1" noTextEdit="1"/>
              </p:cNvSpPr>
              <p:nvPr/>
            </p:nvSpPr>
            <p:spPr>
              <a:xfrm>
                <a:off x="14677820" y="20983975"/>
                <a:ext cx="7746575" cy="2185214"/>
              </a:xfrm>
              <a:prstGeom prst="rect">
                <a:avLst/>
              </a:prstGeom>
              <a:blipFill rotWithShape="0">
                <a:blip r:embed="rId23"/>
                <a:stretch>
                  <a:fillRect/>
                </a:stretch>
              </a:blipFill>
              <a:effectLst>
                <a:glow rad="1854200">
                  <a:schemeClr val="tx1">
                    <a:alpha val="0"/>
                  </a:schemeClr>
                </a:glow>
                <a:reflection stA="45000" endPos="65000" dist="50800" dir="5400000" sy="-100000" algn="bl" rotWithShape="0"/>
              </a:effectLst>
            </p:spPr>
            <p:txBody>
              <a:bodyPr/>
              <a:lstStyle/>
              <a:p>
                <a:r>
                  <a:rPr lang="en-US">
                    <a:noFill/>
                  </a:rPr>
                  <a:t> </a:t>
                </a:r>
              </a:p>
            </p:txBody>
          </p:sp>
        </mc:Fallback>
      </mc:AlternateContent>
      <p:sp>
        <p:nvSpPr>
          <p:cNvPr id="75" name="TextBox 74">
            <a:extLst>
              <a:ext uri="{FF2B5EF4-FFF2-40B4-BE49-F238E27FC236}">
                <a16:creationId xmlns:a16="http://schemas.microsoft.com/office/drawing/2014/main" xmlns="" id="{EC3A5E06-11BB-5245-9CAD-16F25D1D6C51}"/>
              </a:ext>
            </a:extLst>
          </p:cNvPr>
          <p:cNvSpPr txBox="1"/>
          <p:nvPr/>
        </p:nvSpPr>
        <p:spPr>
          <a:xfrm>
            <a:off x="11938243" y="35284264"/>
            <a:ext cx="12536281" cy="3170099"/>
          </a:xfrm>
          <a:prstGeom prst="rect">
            <a:avLst/>
          </a:prstGeom>
          <a:noFill/>
        </p:spPr>
        <p:txBody>
          <a:bodyPr wrap="square" rtlCol="0">
            <a:spAutoFit/>
          </a:bodyPr>
          <a:lstStyle/>
          <a:p>
            <a:r>
              <a:rPr lang="en-US" sz="4000" dirty="0">
                <a:solidFill>
                  <a:schemeClr val="bg1"/>
                </a:solidFill>
              </a:rPr>
              <a:t>Holmberg II and M32 show the absorption-like features that may be either cyclotron lines or atomic. To consolidate our findings, spectral data needs to be compared across detectors. Future observations are needed to gather more data  on these sources. </a:t>
            </a:r>
            <a:endParaRPr lang="en-US" sz="4000" b="1" dirty="0">
              <a:solidFill>
                <a:schemeClr val="bg1"/>
              </a:solidFill>
            </a:endParaRPr>
          </a:p>
        </p:txBody>
      </p:sp>
      <p:sp>
        <p:nvSpPr>
          <p:cNvPr id="2" name="TextBox 1"/>
          <p:cNvSpPr txBox="1"/>
          <p:nvPr/>
        </p:nvSpPr>
        <p:spPr>
          <a:xfrm>
            <a:off x="6316283" y="2543536"/>
            <a:ext cx="19436696" cy="1077218"/>
          </a:xfrm>
          <a:prstGeom prst="rect">
            <a:avLst/>
          </a:prstGeom>
          <a:noFill/>
        </p:spPr>
        <p:txBody>
          <a:bodyPr wrap="square" rtlCol="0">
            <a:spAutoFit/>
          </a:bodyPr>
          <a:lstStyle/>
          <a:p>
            <a:pPr marL="1143000" indent="-1143000" algn="ctr">
              <a:buFont typeface="+mj-lt"/>
              <a:buAutoNum type="arabicPeriod"/>
            </a:pPr>
            <a:r>
              <a:rPr lang="en-US" sz="3200" dirty="0">
                <a:solidFill>
                  <a:schemeClr val="bg1"/>
                </a:solidFill>
              </a:rPr>
              <a:t>California Institute of Technology, Pasadena, US</a:t>
            </a:r>
          </a:p>
          <a:p>
            <a:pPr marL="1143000" indent="-1143000" algn="ctr">
              <a:buFont typeface="+mj-lt"/>
              <a:buAutoNum type="arabicPeriod"/>
            </a:pPr>
            <a:r>
              <a:rPr lang="en-US" sz="3200" dirty="0">
                <a:solidFill>
                  <a:schemeClr val="bg1"/>
                </a:solidFill>
              </a:rPr>
              <a:t>Dartmouth College, Hanover, NH</a:t>
            </a:r>
          </a:p>
        </p:txBody>
      </p:sp>
      <p:sp>
        <p:nvSpPr>
          <p:cNvPr id="32" name="TextBox 31"/>
          <p:cNvSpPr txBox="1"/>
          <p:nvPr/>
        </p:nvSpPr>
        <p:spPr>
          <a:xfrm>
            <a:off x="13186621" y="10397398"/>
            <a:ext cx="19398182" cy="981359"/>
          </a:xfrm>
          <a:prstGeom prst="rect">
            <a:avLst/>
          </a:prstGeom>
          <a:solidFill>
            <a:schemeClr val="tx1">
              <a:lumMod val="50000"/>
              <a:lumOff val="50000"/>
              <a:alpha val="60000"/>
            </a:schemeClr>
          </a:solidFill>
        </p:spPr>
        <p:txBody>
          <a:bodyPr wrap="square" rtlCol="0">
            <a:spAutoFit/>
          </a:bodyPr>
          <a:lstStyle/>
          <a:p>
            <a:pPr algn="ctr"/>
            <a:r>
              <a:rPr lang="en-US" sz="5777" b="1" dirty="0">
                <a:solidFill>
                  <a:schemeClr val="bg1"/>
                </a:solidFill>
              </a:rPr>
              <a:t>RESULTS</a:t>
            </a:r>
          </a:p>
        </p:txBody>
      </p:sp>
      <p:sp>
        <p:nvSpPr>
          <p:cNvPr id="11" name="TextBox 10"/>
          <p:cNvSpPr txBox="1"/>
          <p:nvPr/>
        </p:nvSpPr>
        <p:spPr>
          <a:xfrm>
            <a:off x="23035161" y="15061260"/>
            <a:ext cx="9686180" cy="2166491"/>
          </a:xfrm>
          <a:prstGeom prst="rect">
            <a:avLst/>
          </a:prstGeom>
          <a:noFill/>
        </p:spPr>
        <p:txBody>
          <a:bodyPr wrap="square" rtlCol="0">
            <a:spAutoFit/>
          </a:bodyPr>
          <a:lstStyle/>
          <a:p>
            <a:pPr algn="r"/>
            <a:r>
              <a:rPr lang="en-US" b="1" dirty="0">
                <a:solidFill>
                  <a:schemeClr val="bg1"/>
                </a:solidFill>
              </a:rPr>
              <a:t>XMM-Newton X-Ray </a:t>
            </a:r>
            <a:r>
              <a:rPr lang="en-US" b="1" dirty="0" smtClean="0">
                <a:solidFill>
                  <a:schemeClr val="bg1"/>
                </a:solidFill>
              </a:rPr>
              <a:t>Observatory</a:t>
            </a:r>
            <a:endParaRPr lang="en-US" b="1" dirty="0">
              <a:solidFill>
                <a:schemeClr val="bg1"/>
              </a:solidFill>
            </a:endParaRPr>
          </a:p>
        </p:txBody>
      </p:sp>
      <p:sp>
        <p:nvSpPr>
          <p:cNvPr id="25" name="TextBox 24"/>
          <p:cNvSpPr txBox="1"/>
          <p:nvPr/>
        </p:nvSpPr>
        <p:spPr>
          <a:xfrm>
            <a:off x="28661531" y="4118074"/>
            <a:ext cx="3753660" cy="5078313"/>
          </a:xfrm>
          <a:prstGeom prst="rect">
            <a:avLst/>
          </a:prstGeom>
          <a:noFill/>
        </p:spPr>
        <p:txBody>
          <a:bodyPr wrap="square" rtlCol="0">
            <a:spAutoFit/>
          </a:bodyPr>
          <a:lstStyle/>
          <a:p>
            <a:pPr algn="r"/>
            <a:r>
              <a:rPr lang="en-US" sz="3600" dirty="0">
                <a:solidFill>
                  <a:schemeClr val="bg1"/>
                </a:solidFill>
              </a:rPr>
              <a:t>(Left) </a:t>
            </a:r>
          </a:p>
          <a:p>
            <a:pPr algn="r"/>
            <a:r>
              <a:rPr lang="en-US" sz="3600" dirty="0">
                <a:solidFill>
                  <a:schemeClr val="bg1"/>
                </a:solidFill>
              </a:rPr>
              <a:t>ULXs are powered by the accretion onto a black hole or neutron star feeding from a stellar companion onto an accretion disk.</a:t>
            </a:r>
          </a:p>
        </p:txBody>
      </p:sp>
      <p:sp>
        <p:nvSpPr>
          <p:cNvPr id="76" name="TextBox 75"/>
          <p:cNvSpPr txBox="1"/>
          <p:nvPr/>
        </p:nvSpPr>
        <p:spPr>
          <a:xfrm>
            <a:off x="13931606" y="15981019"/>
            <a:ext cx="4531243" cy="830997"/>
          </a:xfrm>
          <a:prstGeom prst="rect">
            <a:avLst/>
          </a:prstGeom>
          <a:noFill/>
        </p:spPr>
        <p:txBody>
          <a:bodyPr wrap="square" rtlCol="0">
            <a:spAutoFit/>
          </a:bodyPr>
          <a:lstStyle/>
          <a:p>
            <a:pPr algn="ctr"/>
            <a:r>
              <a:rPr lang="en-US" sz="4800" b="1" dirty="0"/>
              <a:t>Holmberg II</a:t>
            </a:r>
          </a:p>
        </p:txBody>
      </p:sp>
      <mc:AlternateContent xmlns:mc="http://schemas.openxmlformats.org/markup-compatibility/2006" xmlns:a14="http://schemas.microsoft.com/office/drawing/2010/main">
        <mc:Choice Requires="a14">
          <p:sp>
            <p:nvSpPr>
              <p:cNvPr id="77" name="TextBox 76"/>
              <p:cNvSpPr txBox="1"/>
              <p:nvPr/>
            </p:nvSpPr>
            <p:spPr>
              <a:xfrm>
                <a:off x="23790638" y="26384649"/>
                <a:ext cx="4531243" cy="830997"/>
              </a:xfrm>
              <a:prstGeom prst="rect">
                <a:avLst/>
              </a:prstGeom>
              <a:noFill/>
            </p:spPr>
            <p:txBody>
              <a:bodyPr wrap="square" rtlCol="0">
                <a:spAutoFit/>
              </a:bodyPr>
              <a:lstStyle/>
              <a:p>
                <a:pPr algn="ctr"/>
                <a14:m>
                  <m:oMath xmlns:m="http://schemas.openxmlformats.org/officeDocument/2006/math">
                    <m:sSup>
                      <m:sSupPr>
                        <m:ctrlPr>
                          <a:rPr lang="en-US" sz="4800" i="1" smtClean="0">
                            <a:ln w="0"/>
                            <a:solidFill>
                              <a:schemeClr val="tx1"/>
                            </a:solidFill>
                            <a:effectLst>
                              <a:outerShdw blurRad="38100" dist="25400" dir="5400000" algn="ctr" rotWithShape="0">
                                <a:srgbClr val="6E747A">
                                  <a:alpha val="43000"/>
                                </a:srgbClr>
                              </a:outerShdw>
                            </a:effectLst>
                            <a:latin typeface="Cambria Math" charset="0"/>
                          </a:rPr>
                        </m:ctrlPr>
                      </m:sSupPr>
                      <m:e>
                        <m:r>
                          <a:rPr lang="en-US" sz="4800" i="1">
                            <a:ln w="0"/>
                            <a:solidFill>
                              <a:schemeClr val="tx1"/>
                            </a:solidFill>
                            <a:effectLst>
                              <a:outerShdw blurRad="38100" dist="25400" dir="5400000" algn="ctr" rotWithShape="0">
                                <a:srgbClr val="6E747A">
                                  <a:alpha val="43000"/>
                                </a:srgbClr>
                              </a:outerShdw>
                            </a:effectLst>
                            <a:latin typeface="Cambria Math" charset="0"/>
                            <a:ea typeface="Cambria Math" charset="0"/>
                            <a:cs typeface="Cambria Math" charset="0"/>
                          </a:rPr>
                          <m:t>∆</m:t>
                        </m:r>
                        <m:r>
                          <a:rPr lang="en-US" sz="4800" i="1">
                            <a:ln w="0"/>
                            <a:solidFill>
                              <a:schemeClr val="tx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4800" i="1">
                            <a:ln w="0"/>
                            <a:solidFill>
                              <a:schemeClr val="tx1"/>
                            </a:solidFill>
                            <a:effectLst>
                              <a:outerShdw blurRad="38100" dist="25400" dir="5400000" algn="ctr" rotWithShape="0">
                                <a:srgbClr val="6E747A">
                                  <a:alpha val="43000"/>
                                </a:srgbClr>
                              </a:outerShdw>
                            </a:effectLst>
                            <a:latin typeface="Cambria Math" panose="02040503050406030204" pitchFamily="18" charset="0"/>
                          </a:rPr>
                          <m:t>2</m:t>
                        </m:r>
                      </m:sup>
                    </m:sSup>
                    <m:r>
                      <a:rPr lang="en-US" sz="4800" i="1">
                        <a:ln w="0"/>
                        <a:solidFill>
                          <a:schemeClr val="tx1"/>
                        </a:solidFill>
                        <a:effectLst>
                          <a:outerShdw blurRad="38100" dist="25400" dir="5400000" algn="ctr" rotWithShape="0">
                            <a:srgbClr val="6E747A">
                              <a:alpha val="43000"/>
                            </a:srgbClr>
                          </a:outerShdw>
                        </a:effectLst>
                        <a:latin typeface="Cambria Math" panose="02040503050406030204" pitchFamily="18" charset="0"/>
                      </a:rPr>
                      <m:t> </m:t>
                    </m:r>
                  </m:oMath>
                </a14:m>
                <a:r>
                  <a:rPr lang="en-US" sz="4800" b="1" dirty="0"/>
                  <a:t>Contour</a:t>
                </a:r>
              </a:p>
            </p:txBody>
          </p:sp>
        </mc:Choice>
        <mc:Fallback xmlns="">
          <p:sp>
            <p:nvSpPr>
              <p:cNvPr id="77" name="TextBox 76"/>
              <p:cNvSpPr txBox="1">
                <a:spLocks noRot="1" noChangeAspect="1" noMove="1" noResize="1" noEditPoints="1" noAdjustHandles="1" noChangeArrowheads="1" noChangeShapeType="1" noTextEdit="1"/>
              </p:cNvSpPr>
              <p:nvPr/>
            </p:nvSpPr>
            <p:spPr>
              <a:xfrm>
                <a:off x="23790638" y="26384649"/>
                <a:ext cx="4531243" cy="830997"/>
              </a:xfrm>
              <a:prstGeom prst="rect">
                <a:avLst/>
              </a:prstGeom>
              <a:blipFill>
                <a:blip r:embed="rId24"/>
                <a:stretch>
                  <a:fillRect t="-16667" b="-37879"/>
                </a:stretch>
              </a:blipFill>
            </p:spPr>
            <p:txBody>
              <a:bodyPr/>
              <a:lstStyle/>
              <a:p>
                <a:r>
                  <a:rPr lang="en-US">
                    <a:noFill/>
                  </a:rPr>
                  <a:t> </a:t>
                </a:r>
              </a:p>
            </p:txBody>
          </p:sp>
        </mc:Fallback>
      </mc:AlternateContent>
      <p:sp>
        <p:nvSpPr>
          <p:cNvPr id="78" name="TextBox 77"/>
          <p:cNvSpPr txBox="1"/>
          <p:nvPr/>
        </p:nvSpPr>
        <p:spPr>
          <a:xfrm>
            <a:off x="28712824" y="27354019"/>
            <a:ext cx="4531243" cy="830997"/>
          </a:xfrm>
          <a:prstGeom prst="rect">
            <a:avLst/>
          </a:prstGeom>
          <a:noFill/>
        </p:spPr>
        <p:txBody>
          <a:bodyPr wrap="square" rtlCol="0">
            <a:spAutoFit/>
          </a:bodyPr>
          <a:lstStyle/>
          <a:p>
            <a:pPr algn="ctr"/>
            <a:r>
              <a:rPr lang="en-US" sz="4800" b="1" dirty="0"/>
              <a:t>Flux</a:t>
            </a:r>
          </a:p>
        </p:txBody>
      </p:sp>
      <p:sp>
        <p:nvSpPr>
          <p:cNvPr id="79" name="TextBox 78"/>
          <p:cNvSpPr txBox="1"/>
          <p:nvPr/>
        </p:nvSpPr>
        <p:spPr>
          <a:xfrm>
            <a:off x="25612629" y="20646349"/>
            <a:ext cx="4531243" cy="830997"/>
          </a:xfrm>
          <a:prstGeom prst="rect">
            <a:avLst/>
          </a:prstGeom>
          <a:noFill/>
        </p:spPr>
        <p:txBody>
          <a:bodyPr wrap="square" rtlCol="0">
            <a:spAutoFit/>
          </a:bodyPr>
          <a:lstStyle/>
          <a:p>
            <a:pPr algn="ctr"/>
            <a:r>
              <a:rPr lang="en-US" sz="4800" b="1" dirty="0"/>
              <a:t>M32</a:t>
            </a:r>
          </a:p>
        </p:txBody>
      </p:sp>
    </p:spTree>
    <p:extLst>
      <p:ext uri="{BB962C8B-B14F-4D97-AF65-F5344CB8AC3E}">
        <p14:creationId xmlns:p14="http://schemas.microsoft.com/office/powerpoint/2010/main" val="1565732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6125</TotalTime>
  <Words>756</Words>
  <Application>Microsoft Macintosh PowerPoint</Application>
  <PresentationFormat>Custom</PresentationFormat>
  <Paragraphs>67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Cambria Math</vt:lpstr>
      <vt:lpstr>Arial</vt:lpstr>
      <vt:lpstr>Office Theme</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144</cp:revision>
  <cp:lastPrinted>2018-08-22T19:56:01Z</cp:lastPrinted>
  <dcterms:created xsi:type="dcterms:W3CDTF">2018-08-16T18:27:45Z</dcterms:created>
  <dcterms:modified xsi:type="dcterms:W3CDTF">2018-08-22T20:03:12Z</dcterms:modified>
</cp:coreProperties>
</file>

<file path=docProps/thumbnail.jpeg>
</file>